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355" r:id="rId3"/>
    <p:sldId id="356" r:id="rId4"/>
    <p:sldId id="367" r:id="rId5"/>
    <p:sldId id="394" r:id="rId6"/>
    <p:sldId id="369" r:id="rId7"/>
    <p:sldId id="395" r:id="rId8"/>
    <p:sldId id="363" r:id="rId9"/>
    <p:sldId id="397" r:id="rId10"/>
    <p:sldId id="398" r:id="rId11"/>
    <p:sldId id="400" r:id="rId12"/>
    <p:sldId id="403" r:id="rId13"/>
    <p:sldId id="404" r:id="rId14"/>
    <p:sldId id="405" r:id="rId15"/>
    <p:sldId id="409" r:id="rId16"/>
  </p:sldIdLst>
  <p:sldSz cx="9906000" cy="6858000" type="A4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3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75E"/>
    <a:srgbClr val="FFFF75"/>
    <a:srgbClr val="C44646"/>
    <a:srgbClr val="006265"/>
    <a:srgbClr val="72C7E7"/>
    <a:srgbClr val="FFCC99"/>
    <a:srgbClr val="A1D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7" autoAdjust="0"/>
    <p:restoredTop sz="66934" autoAdjust="0"/>
  </p:normalViewPr>
  <p:slideViewPr>
    <p:cSldViewPr>
      <p:cViewPr varScale="1">
        <p:scale>
          <a:sx n="45" d="100"/>
          <a:sy n="45" d="100"/>
        </p:scale>
        <p:origin x="1628" y="40"/>
      </p:cViewPr>
      <p:guideLst>
        <p:guide orient="horz" pos="663"/>
        <p:guide pos="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B45AC-7942-4E03-A7DF-284E59848BF6}" type="datetimeFigureOut">
              <a:rPr lang="lv-LV" smtClean="0"/>
              <a:pPr/>
              <a:t>12.10.2021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7A6D4-A8F7-4A5E-828C-4A71E9D3F62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934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126A-3CA7-4264-9F9B-9DF67F067627}" type="datetimeFigureOut">
              <a:rPr lang="lv-LV" smtClean="0"/>
              <a:pPr/>
              <a:t>12.10.2021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1DCF-5037-44CE-91E7-39056132BA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81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1DCF-5037-44CE-91E7-39056132BAEC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3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1DCF-5037-44CE-91E7-39056132BAEC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50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1DCF-5037-44CE-91E7-39056132BAEC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019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1DCF-5037-44CE-91E7-39056132BAEC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759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1DCF-5037-44CE-91E7-39056132BAEC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77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Pirms ĀS 77% dalībnieku neiegādājās pārtiku internetā</a:t>
            </a:r>
          </a:p>
          <a:p>
            <a:r>
              <a:rPr lang="lv-LV" dirty="0"/>
              <a:t>Būtiskas stšķirības starp Baltijas valstīm un Islandi – Baltijas valstīs vairāk cilvēku pirms ĀS iepirkās kartu dienu, kamēr Islandē – tikai 5% dalībnieku</a:t>
            </a:r>
          </a:p>
          <a:p>
            <a:r>
              <a:rPr lang="lv-LV" dirty="0"/>
              <a:t>60% latviešu un 64% islandiešu norādīja, ka iepirkšanās ĀS laikā ir saspringtāka (stressful) nekā iepriekš</a:t>
            </a:r>
          </a:p>
          <a:p>
            <a:r>
              <a:rPr lang="lv-LV" dirty="0"/>
              <a:t>Biežāk minēts, ka satraukumu rada atrašanās veikalā</a:t>
            </a:r>
          </a:p>
          <a:p>
            <a:r>
              <a:rPr lang="lv-LV" dirty="0"/>
              <a:t>Pārtikas rezervju sagādāšana un alternatīvu iepirkšanās veidu izmantošana</a:t>
            </a:r>
          </a:p>
          <a:p>
            <a:r>
              <a:rPr lang="lv-LV" dirty="0"/>
              <a:t>10% latviešu un 4% islandiešu min, ka stresu rada nepieciešamība taupīt naudu ĀS laikā</a:t>
            </a:r>
          </a:p>
          <a:p>
            <a:r>
              <a:rPr lang="lv-LV" dirty="0"/>
              <a:t>Daļai dalībnieku uztrauca pārtikas higiēna veikalā, produktu iepakojumu un epidemioloģiskās drošības pasākumi veikalā</a:t>
            </a:r>
          </a:p>
          <a:p>
            <a:r>
              <a:rPr lang="lv-LV" dirty="0"/>
              <a:t>Latvijas aptaujā parādās arī satraukums par atsevišķu produktu pieejamību, kā arī piegādes laiku pieejamība tiešsaistes iepirkšanās laikā</a:t>
            </a:r>
          </a:p>
          <a:p>
            <a:endParaRPr lang="lv-LV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1DCF-5037-44CE-91E7-39056132BAEC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680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Viena trešdaļa pētījuma dalībnieku ievēroja kādus piesardzības pasākumus, darbojoties ar pārtikas produktiem:</a:t>
            </a:r>
          </a:p>
          <a:p>
            <a:r>
              <a:rPr lang="lv-LV" dirty="0"/>
              <a:t>Iepakojumu mazgāšana un dezinficēšana</a:t>
            </a:r>
          </a:p>
          <a:p>
            <a:r>
              <a:rPr lang="lv-LV" dirty="0"/>
              <a:t>Iepirkumu atstāšana neaiztikta uz kādu laiku</a:t>
            </a:r>
          </a:p>
          <a:p>
            <a:r>
              <a:rPr lang="lv-LV" dirty="0"/>
              <a:t>Tūlītēja atbrīvošanās no produkta iepakojuma</a:t>
            </a:r>
          </a:p>
          <a:p>
            <a:r>
              <a:rPr lang="lv-LV" dirty="0"/>
              <a:t>Cimdu lietošana iepērkoties</a:t>
            </a:r>
          </a:p>
          <a:p>
            <a:r>
              <a:rPr lang="lv-LV" dirty="0"/>
              <a:t>Augļu un dārzeņu mazgāšana izmantojot etiķi vai izmantojot dezinfekcijas lampu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1DCF-5037-44CE-91E7-39056132BAEC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359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l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1280592" y="2564904"/>
            <a:ext cx="7403232" cy="20882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4100"/>
              </a:lnSpc>
              <a:defRPr sz="3600" b="1" cap="all" baseline="0">
                <a:solidFill>
                  <a:schemeClr val="tx2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Ieskats Institūta darbībā un </a:t>
            </a:r>
            <a:br>
              <a:rPr lang="lv-LV" dirty="0"/>
            </a:br>
            <a:r>
              <a:rPr lang="lv-LV" dirty="0"/>
              <a:t>dažās Nozaru profesijās</a:t>
            </a:r>
          </a:p>
        </p:txBody>
      </p:sp>
      <p:pic>
        <p:nvPicPr>
          <p:cNvPr id="6" name="Attēls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32656"/>
            <a:ext cx="4176464" cy="16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aturs bal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8098"/>
          </a:xfrm>
          <a:prstGeom prst="rect">
            <a:avLst/>
          </a:prstGeom>
        </p:spPr>
        <p:txBody>
          <a:bodyPr/>
          <a:lstStyle>
            <a:lvl1pPr algn="l">
              <a:defRPr sz="2400" b="1" cap="all" baseline="0">
                <a:solidFill>
                  <a:srgbClr val="006265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Medicīnas mikrobioloģijas laboratorija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 hasCustomPrompt="1"/>
          </p:nvPr>
        </p:nvSpPr>
        <p:spPr>
          <a:xfrm>
            <a:off x="495300" y="1268761"/>
            <a:ext cx="8915400" cy="4857404"/>
          </a:xfrm>
          <a:prstGeom prst="rect">
            <a:avLst/>
          </a:prstGeom>
        </p:spPr>
        <p:txBody>
          <a:bodyPr/>
          <a:lstStyle>
            <a:lvl1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 sz="2400">
                <a:latin typeface="Myriad Pro" pitchFamily="34" charset="0"/>
              </a:defRPr>
            </a:lvl1pPr>
            <a:lvl2pPr marL="522288" indent="11113" algn="just" eaLnBrk="1" hangingPunct="1">
              <a:lnSpc>
                <a:spcPct val="90000"/>
              </a:lnSpc>
              <a:buFontTx/>
              <a:buNone/>
              <a:defRPr sz="2200">
                <a:latin typeface="Myriad Pro" pitchFamily="34" charset="0"/>
              </a:defRPr>
            </a:lvl2pPr>
            <a:lvl3pPr algn="just" eaLnBrk="1" hangingPunct="1">
              <a:lnSpc>
                <a:spcPct val="90000"/>
              </a:lnSpc>
              <a:buFont typeface="Times New Roman" panose="02020603050405020304" pitchFamily="18" charset="0"/>
              <a:buNone/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400">
                <a:latin typeface="Myriad Pro" pitchFamily="34" charset="0"/>
              </a:defRPr>
            </a:lvl5pPr>
          </a:lstStyle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Klīniski mikrobioloģiskie izmeklējumi</a:t>
            </a:r>
            <a:endParaRPr lang="ru-RU" altLang="lv-LV" sz="1800" b="1" dirty="0"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lv-LV" altLang="lv-LV" sz="1800" dirty="0">
                <a:cs typeface="Arial" panose="020B0604020202020204" pitchFamily="34" charset="0"/>
              </a:rPr>
              <a:t>Izmeklējumi pēc epidemioloģiskā plāna</a:t>
            </a:r>
            <a:r>
              <a:rPr lang="ru-RU" altLang="lv-LV" sz="1800" dirty="0">
                <a:cs typeface="Arial" panose="020B0604020202020204" pitchFamily="34" charset="0"/>
              </a:rPr>
              <a:t>: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lv-LV" altLang="lv-LV" sz="1800" dirty="0">
                <a:cs typeface="Arial" panose="020B0604020202020204" pitchFamily="34" charset="0"/>
              </a:rPr>
              <a:t>Kontaktpersonu izmeklēšana uz patogēno </a:t>
            </a:r>
            <a:r>
              <a:rPr lang="lv-LV" altLang="lv-LV" sz="1800" dirty="0" err="1">
                <a:cs typeface="Arial" panose="020B0604020202020204" pitchFamily="34" charset="0"/>
              </a:rPr>
              <a:t>mikrofloru</a:t>
            </a:r>
            <a:endParaRPr lang="ru-RU" altLang="lv-LV" sz="1800" dirty="0"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lv-LV" altLang="lv-LV" sz="1800" dirty="0">
                <a:cs typeface="Arial" panose="020B0604020202020204" pitchFamily="34" charset="0"/>
              </a:rPr>
              <a:t>Ārējās vides objektu izmeklējumi infekciju perēkļu vietās </a:t>
            </a:r>
            <a:r>
              <a:rPr lang="ru-RU" altLang="lv-LV" sz="1800" dirty="0">
                <a:cs typeface="Arial" panose="020B0604020202020204" pitchFamily="34" charset="0"/>
              </a:rPr>
              <a:t>(</a:t>
            </a:r>
            <a:r>
              <a:rPr lang="lv-LV" altLang="lv-LV" sz="1800" dirty="0">
                <a:cs typeface="Arial" panose="020B0604020202020204" pitchFamily="34" charset="0"/>
              </a:rPr>
              <a:t>ūdens</a:t>
            </a:r>
            <a:r>
              <a:rPr lang="ru-RU" altLang="lv-LV" sz="1800" dirty="0">
                <a:cs typeface="Arial" panose="020B0604020202020204" pitchFamily="34" charset="0"/>
              </a:rPr>
              <a:t>, </a:t>
            </a:r>
            <a:r>
              <a:rPr lang="lv-LV" altLang="lv-LV" sz="1800" dirty="0">
                <a:cs typeface="Arial" panose="020B0604020202020204" pitchFamily="34" charset="0"/>
              </a:rPr>
              <a:t>produkti</a:t>
            </a:r>
            <a:r>
              <a:rPr lang="ru-RU" altLang="lv-LV" sz="1800" dirty="0">
                <a:cs typeface="Arial" panose="020B0604020202020204" pitchFamily="34" charset="0"/>
              </a:rPr>
              <a:t>, </a:t>
            </a:r>
            <a:r>
              <a:rPr lang="lv-LV" altLang="lv-LV" sz="1800" dirty="0">
                <a:cs typeface="Arial" panose="020B0604020202020204" pitchFamily="34" charset="0"/>
              </a:rPr>
              <a:t>nomazgājumi</a:t>
            </a:r>
            <a:r>
              <a:rPr lang="ru-RU" altLang="lv-LV" sz="1800" dirty="0">
                <a:cs typeface="Arial" panose="020B0604020202020204" pitchFamily="34" charset="0"/>
              </a:rPr>
              <a:t>)</a:t>
            </a:r>
            <a:endParaRPr lang="lv-LV" altLang="lv-LV" sz="1800" dirty="0"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ru-RU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Ārējās vides monitoringa programmas</a:t>
            </a:r>
            <a:r>
              <a:rPr lang="ru-RU" altLang="lv-LV" sz="1800" b="1" dirty="0">
                <a:cs typeface="Arial" panose="020B0604020202020204" pitchFamily="34" charset="0"/>
              </a:rPr>
              <a:t> </a:t>
            </a:r>
            <a:r>
              <a:rPr lang="ru-RU" altLang="lv-LV" sz="1800" dirty="0">
                <a:cs typeface="Arial" panose="020B0604020202020204" pitchFamily="34" charset="0"/>
              </a:rPr>
              <a:t>(</a:t>
            </a:r>
            <a:r>
              <a:rPr lang="lv-LV" altLang="lv-LV" sz="1800" dirty="0">
                <a:cs typeface="Arial" panose="020B0604020202020204" pitchFamily="34" charset="0"/>
              </a:rPr>
              <a:t>Sibīrijas mēris; Mēris; Holēras </a:t>
            </a:r>
            <a:r>
              <a:rPr lang="lv-LV" altLang="lv-LV" sz="1800" dirty="0" err="1">
                <a:cs typeface="Arial" panose="020B0604020202020204" pitchFamily="34" charset="0"/>
              </a:rPr>
              <a:t>vibrions</a:t>
            </a:r>
            <a:r>
              <a:rPr lang="ru-RU" altLang="lv-LV" sz="1800" dirty="0">
                <a:cs typeface="Arial" panose="020B0604020202020204" pitchFamily="34" charset="0"/>
              </a:rPr>
              <a:t>)</a:t>
            </a:r>
            <a:endParaRPr lang="lv-LV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Klīniski diagnostiskie izmeklējumi</a:t>
            </a:r>
            <a:endParaRPr lang="ru-RU" altLang="lv-LV" sz="1800" b="1" dirty="0">
              <a:cs typeface="Arial" panose="020B0604020202020204" pitchFamily="34" charset="0"/>
            </a:endParaRPr>
          </a:p>
          <a:p>
            <a:pPr lvl="2" algn="just" eaLnBrk="1" hangingPunct="1">
              <a:lnSpc>
                <a:spcPct val="90000"/>
              </a:lnSpc>
            </a:pPr>
            <a:r>
              <a:rPr lang="lv-LV" altLang="lv-LV" sz="1800" dirty="0">
                <a:cs typeface="Arial" panose="020B0604020202020204" pitchFamily="34" charset="0"/>
              </a:rPr>
              <a:t>Noņemtā materiāla izmeklējumi, ar mērķi noteikt diagnozi, kā arī definēt jūtīgumu pret antibiotikām</a:t>
            </a:r>
          </a:p>
          <a:p>
            <a:pPr lvl="2" algn="just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ru-RU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Seroloģiskie izmeklējumi</a:t>
            </a:r>
            <a:endParaRPr lang="ru-RU" altLang="lv-LV" sz="1800" dirty="0">
              <a:cs typeface="Arial" panose="020B0604020202020204" pitchFamily="34" charset="0"/>
            </a:endParaRPr>
          </a:p>
          <a:p>
            <a:pPr lvl="2" algn="just" eaLnBrk="1" hangingPunct="1">
              <a:lnSpc>
                <a:spcPct val="90000"/>
              </a:lnSpc>
            </a:pPr>
            <a:r>
              <a:rPr lang="lv-LV" altLang="lv-LV" sz="1800" dirty="0">
                <a:cs typeface="Arial" panose="020B0604020202020204" pitchFamily="34" charset="0"/>
              </a:rPr>
              <a:t>Antivielu daudzuma noteikšana pēc vakcinācijas </a:t>
            </a:r>
            <a:r>
              <a:rPr lang="ru-RU" altLang="lv-LV" sz="1800" dirty="0">
                <a:cs typeface="Arial" panose="020B0604020202020204" pitchFamily="34" charset="0"/>
              </a:rPr>
              <a:t>(</a:t>
            </a:r>
            <a:r>
              <a:rPr lang="lv-LV" altLang="lv-LV" sz="1800" dirty="0">
                <a:cs typeface="Arial" panose="020B0604020202020204" pitchFamily="34" charset="0"/>
              </a:rPr>
              <a:t>difterija</a:t>
            </a:r>
            <a:r>
              <a:rPr lang="ru-RU" altLang="lv-LV" sz="1800" dirty="0">
                <a:cs typeface="Arial" panose="020B0604020202020204" pitchFamily="34" charset="0"/>
              </a:rPr>
              <a:t>; </a:t>
            </a:r>
            <a:r>
              <a:rPr lang="lv-LV" altLang="lv-LV" sz="1800" dirty="0">
                <a:cs typeface="Arial" panose="020B0604020202020204" pitchFamily="34" charset="0"/>
              </a:rPr>
              <a:t>stinguma krampji utt.)</a:t>
            </a:r>
            <a:endParaRPr lang="ru-RU" altLang="lv-LV" sz="1800" dirty="0">
              <a:cs typeface="Arial" panose="020B0604020202020204" pitchFamily="34" charset="0"/>
            </a:endParaRPr>
          </a:p>
          <a:p>
            <a:pPr lvl="2" algn="just" eaLnBrk="1" hangingPunct="1">
              <a:lnSpc>
                <a:spcPct val="90000"/>
              </a:lnSpc>
            </a:pPr>
            <a:r>
              <a:rPr lang="lv-LV" altLang="lv-LV" sz="1800" dirty="0">
                <a:cs typeface="Arial" panose="020B0604020202020204" pitchFamily="34" charset="0"/>
              </a:rPr>
              <a:t>Diagnostiski seroloģiskie izmeklējumi</a:t>
            </a:r>
            <a:endParaRPr lang="ru-RU" altLang="lv-LV" sz="1800" dirty="0">
              <a:cs typeface="Arial" panose="020B0604020202020204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sz="1800" dirty="0">
              <a:cs typeface="Arial" pitchFamily="34" charset="0"/>
            </a:endParaRPr>
          </a:p>
          <a:p>
            <a:pPr lvl="0"/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4E04B5C4-5699-485A-9CED-BC211EFEB760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065DBD3-65C1-409C-9CB6-61B0246E811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881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a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116"/>
            <a:ext cx="3545170" cy="1379393"/>
          </a:xfrm>
          <a:prstGeom prst="rect">
            <a:avLst/>
          </a:prstGeom>
        </p:spPr>
      </p:pic>
      <p:sp>
        <p:nvSpPr>
          <p:cNvPr id="12" name="Taisnstūris 11"/>
          <p:cNvSpPr/>
          <p:nvPr userDrawn="1"/>
        </p:nvSpPr>
        <p:spPr>
          <a:xfrm>
            <a:off x="2864768" y="5549127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v-LV" sz="1400" b="0" i="0" u="none" strike="noStrike" kern="1200" baseline="0" dirty="0">
              <a:solidFill>
                <a:schemeClr val="bg1"/>
              </a:solidFill>
              <a:latin typeface="Myriad Pro" pitchFamily="34" charset="0"/>
              <a:ea typeface="+mn-ea"/>
              <a:cs typeface="+mn-cs"/>
            </a:endParaRPr>
          </a:p>
          <a:p>
            <a:r>
              <a:rPr lang="lv-LV" sz="1400" b="0" i="0" u="none" strike="noStrike" kern="1200" baseline="0" dirty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rPr>
              <a:t>                        </a:t>
            </a:r>
            <a:r>
              <a:rPr lang="lv-LV" sz="1400" b="0" i="0" u="none" strike="noStrike" kern="1200" baseline="0" dirty="0" err="1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rPr>
              <a:t>w.bior.lv</a:t>
            </a:r>
            <a:endParaRPr lang="lv-LV" sz="1400" b="0" i="0" u="none" strike="noStrike" kern="1200" baseline="0" dirty="0">
              <a:solidFill>
                <a:schemeClr val="bg1"/>
              </a:solidFill>
              <a:latin typeface="Myriad Pro" pitchFamily="34" charset="0"/>
              <a:ea typeface="+mn-ea"/>
              <a:cs typeface="+mn-cs"/>
            </a:endParaRPr>
          </a:p>
          <a:p>
            <a:endParaRPr lang="lv-LV" sz="1400" b="0" i="0" u="none" strike="noStrike" kern="1200" baseline="0" dirty="0">
              <a:solidFill>
                <a:schemeClr val="bg1"/>
              </a:solidFill>
              <a:latin typeface="Myriad Pro" pitchFamily="34" charset="0"/>
              <a:ea typeface="+mn-ea"/>
              <a:cs typeface="+mn-cs"/>
            </a:endParaRPr>
          </a:p>
          <a:p>
            <a:r>
              <a:rPr lang="lv-LV" sz="1400" b="0" i="0" u="none" strike="noStrike" kern="1200" baseline="0" dirty="0" err="1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rPr>
              <a:t>Lejupes</a:t>
            </a:r>
            <a:r>
              <a:rPr lang="lv-LV" sz="1400" b="0" i="0" u="none" strike="noStrike" kern="1200" baseline="0" dirty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rPr>
              <a:t> iela 3, </a:t>
            </a:r>
            <a:r>
              <a:rPr lang="lv-LV" sz="1400" b="0" i="0" u="none" strike="noStrike" kern="1200" baseline="0" dirty="0" err="1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rPr>
              <a:t>Riga</a:t>
            </a:r>
            <a:r>
              <a:rPr lang="lv-LV" sz="1400" b="0" i="0" u="none" strike="noStrike" kern="1200" baseline="0" dirty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rPr>
              <a:t>, Latvija, LV-1076</a:t>
            </a:r>
            <a:endParaRPr lang="lv-LV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14" hasCustomPrompt="1"/>
          </p:nvPr>
        </p:nvSpPr>
        <p:spPr>
          <a:xfrm>
            <a:off x="2504728" y="3140968"/>
            <a:ext cx="49530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pPr lvl="0"/>
            <a:r>
              <a:rPr lang="lv-LV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66215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matslaids tumš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488950" y="1268760"/>
            <a:ext cx="8928546" cy="5040560"/>
          </a:xfrm>
          <a:prstGeom prst="rect">
            <a:avLst/>
          </a:prstGeom>
        </p:spPr>
        <p:txBody>
          <a:bodyPr/>
          <a:lstStyle>
            <a:lvl1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endParaRPr lang="lv-LV" altLang="lv-LV" sz="16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lv-LV" altLang="lv-LV" sz="1600" dirty="0">
                <a:cs typeface="Arial" panose="020B0604020202020204" pitchFamily="34" charset="0"/>
              </a:rPr>
              <a:t>Laboratorija savu darbību sākusi 1940. gadā, pirmā atrašanās vieta – Rīga, Ormaņu iela 32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lv-LV" altLang="lv-LV" sz="16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lv-LV" altLang="lv-LV" sz="1600" dirty="0">
                <a:cs typeface="Arial" panose="020B0604020202020204" pitchFamily="34" charset="0"/>
              </a:rPr>
              <a:t>1944. gadā saskaņā ar Latvijas PSR Tautas komisāru padomes 1944. gada 14. novembra lēmumu Nr. 234, tiek atsākta Republikāniskās veterināri - bakterioloģiskās laboratorijas darbība </a:t>
            </a:r>
          </a:p>
          <a:p>
            <a:pPr algn="just" eaLnBrk="1" hangingPunct="1">
              <a:lnSpc>
                <a:spcPct val="120000"/>
              </a:lnSpc>
            </a:pPr>
            <a:endParaRPr lang="lv-LV" altLang="lv-LV" sz="1600" dirty="0">
              <a:cs typeface="Arial" panose="020B0604020202020204" pitchFamily="34" charset="0"/>
            </a:endParaRPr>
          </a:p>
        </p:txBody>
      </p:sp>
      <p:sp>
        <p:nvSpPr>
          <p:cNvPr id="4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7875"/>
          </a:xfrm>
          <a:prstGeom prst="rect">
            <a:avLst/>
          </a:prstGeom>
        </p:spPr>
        <p:txBody>
          <a:bodyPr/>
          <a:lstStyle>
            <a:lvl1pPr algn="l">
              <a:defRPr sz="3000" cap="all" baseline="0">
                <a:solidFill>
                  <a:schemeClr val="bg1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Ieskats Vēsturē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58AB1B63-E5A9-48BE-BA9A-7E55E20DE4C6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944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matslaids gaiš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/>
          <p:cNvSpPr>
            <a:spLocks noGrp="1"/>
          </p:cNvSpPr>
          <p:nvPr>
            <p:ph type="subTitle" idx="1" hasCustomPrompt="1"/>
          </p:nvPr>
        </p:nvSpPr>
        <p:spPr>
          <a:xfrm>
            <a:off x="488950" y="1268760"/>
            <a:ext cx="8928546" cy="5040560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1168400" algn="l"/>
              </a:tabLst>
              <a:defRPr sz="1800">
                <a:solidFill>
                  <a:srgbClr val="006265"/>
                </a:solidFill>
                <a:latin typeface="Myriad Pro" pitchFamily="34" charset="0"/>
              </a:defRPr>
            </a:lvl1pPr>
            <a:lvl2pPr marL="1158875" indent="-260350" algn="ctr" eaLnBrk="1" hangingPunct="1">
              <a:lnSpc>
                <a:spcPct val="90000"/>
              </a:lnSpc>
              <a:buFont typeface="Arial" panose="020B0604020202020204" pitchFamily="34" charset="0"/>
              <a:buChar char="+"/>
              <a:tabLst>
                <a:tab pos="1168400" algn="l"/>
              </a:tabLst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90000"/>
              </a:lnSpc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1944. gads – REPUBLIKĀNISKĀ VETERINĀRĀ LABORATORIJA:</a:t>
            </a:r>
          </a:p>
          <a:p>
            <a:pPr marL="1158875" lvl="1" indent="-260350" eaLnBrk="1" hangingPunct="1">
              <a:lnSpc>
                <a:spcPct val="90000"/>
              </a:lnSpc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dzīvnieku slimību laboratoriskā diagnostika</a:t>
            </a:r>
          </a:p>
          <a:p>
            <a:pPr marL="1158875" lvl="1" indent="-260350" eaLnBrk="1" hangingPunct="1">
              <a:lnSpc>
                <a:spcPct val="90000"/>
              </a:lnSpc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dzīvnieku barības kvalitātes izmeklējumi</a:t>
            </a:r>
          </a:p>
          <a:p>
            <a:pPr marL="1158875" lvl="1" indent="-260350" eaLnBrk="1" hangingPunct="1">
              <a:lnSpc>
                <a:spcPct val="90000"/>
              </a:lnSpc>
              <a:tabLst>
                <a:tab pos="1168400" algn="l"/>
              </a:tabLst>
            </a:pPr>
            <a:endParaRPr lang="lv-LV" altLang="lv-LV" sz="1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1992. gads – VALSTS VETERINĀRMEDICĪNAS DIAGNOSTIKAS CENTRS :</a:t>
            </a:r>
          </a:p>
          <a:p>
            <a:pPr marL="1158875" lvl="1" indent="-260350" eaLnBrk="1" hangingPunct="1">
              <a:lnSpc>
                <a:spcPct val="90000"/>
              </a:lnSpc>
              <a:buFont typeface="Arial" panose="020B0604020202020204" pitchFamily="34" charset="0"/>
              <a:buChar char="+"/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pārtikas kvalitātes un nekaitīguma izmeklējumi</a:t>
            </a:r>
          </a:p>
          <a:p>
            <a:pPr marL="1158875" lvl="1" indent="-260350" eaLnBrk="1" hangingPunct="1">
              <a:lnSpc>
                <a:spcPct val="90000"/>
              </a:lnSpc>
              <a:buFont typeface="Arial" panose="020B0604020202020204" pitchFamily="34" charset="0"/>
              <a:buChar char="+"/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vides sanitāri higiēniskie izmeklējumi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1168400" algn="l"/>
              </a:tabLst>
            </a:pPr>
            <a:endParaRPr lang="lv-LV" altLang="lv-LV" sz="1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2006. gads – NACIONĀLAIS DIAGNOSTIKAS CENTRS:</a:t>
            </a:r>
          </a:p>
          <a:p>
            <a:pPr marL="1158875" lvl="1" indent="-260350" eaLnBrk="1" hangingPunct="1">
              <a:lnSpc>
                <a:spcPct val="90000"/>
              </a:lnSpc>
              <a:buFont typeface="Arial" panose="020B0604020202020204" pitchFamily="34" charset="0"/>
              <a:buChar char="+"/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cilvēku klīniski bakterioloģiskie izmeklējumi</a:t>
            </a:r>
          </a:p>
          <a:p>
            <a:pPr marL="1158875" lvl="1" indent="-260350" eaLnBrk="1" hangingPunct="1">
              <a:lnSpc>
                <a:spcPct val="90000"/>
              </a:lnSpc>
              <a:buFont typeface="Arial" panose="020B0604020202020204" pitchFamily="34" charset="0"/>
              <a:buChar char="+"/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Nodibināts Zinātniskais institūts</a:t>
            </a:r>
          </a:p>
          <a:p>
            <a:pPr marL="1158875" lvl="1" indent="-260350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  <a:tabLst>
                <a:tab pos="1168400" algn="l"/>
              </a:tabLst>
            </a:pPr>
            <a:endParaRPr lang="lv-LV" altLang="lv-LV" sz="1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2010. gads – PĀRTIKAS DROŠĪBAS, DZĪVNIEKU VESELĪBAS UN VIDES ZINĀTNISKAIS INSTITŪTS “BIOR”</a:t>
            </a:r>
          </a:p>
          <a:p>
            <a:pPr marL="1158875" lvl="1" indent="-260350" eaLnBrk="1" hangingPunct="1">
              <a:lnSpc>
                <a:spcPct val="90000"/>
              </a:lnSpc>
              <a:buFont typeface="Arial" panose="020B0604020202020204" pitchFamily="34" charset="0"/>
              <a:buChar char="+"/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Zivju resursu pētniecības departaments</a:t>
            </a:r>
          </a:p>
          <a:p>
            <a:pPr marL="1158875" lvl="1" indent="-260350" eaLnBrk="1" hangingPunct="1">
              <a:lnSpc>
                <a:spcPct val="90000"/>
              </a:lnSpc>
              <a:buFont typeface="Arial" panose="020B0604020202020204" pitchFamily="34" charset="0"/>
              <a:buChar char="+"/>
              <a:tabLst>
                <a:tab pos="1168400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5 zivju audzētavas</a:t>
            </a:r>
          </a:p>
          <a:p>
            <a:endParaRPr lang="lv-LV" dirty="0"/>
          </a:p>
        </p:txBody>
      </p:sp>
      <p:sp>
        <p:nvSpPr>
          <p:cNvPr id="7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8098"/>
          </a:xfrm>
          <a:prstGeom prst="rect">
            <a:avLst/>
          </a:prstGeom>
        </p:spPr>
        <p:txBody>
          <a:bodyPr/>
          <a:lstStyle>
            <a:lvl1pPr algn="l">
              <a:defRPr sz="3000" cap="all" baseline="0">
                <a:solidFill>
                  <a:srgbClr val="006265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Vēsturiski fakti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932EEAB1-6ECF-4E3E-95AA-B163FC55483C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065DBD3-65C1-409C-9CB6-61B0246E811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235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matslaids gaiš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/>
          <p:cNvSpPr>
            <a:spLocks noGrp="1"/>
          </p:cNvSpPr>
          <p:nvPr>
            <p:ph type="subTitle" idx="1" hasCustomPrompt="1"/>
          </p:nvPr>
        </p:nvSpPr>
        <p:spPr>
          <a:xfrm>
            <a:off x="488950" y="1268760"/>
            <a:ext cx="8928546" cy="5040560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buNone/>
              <a:defRPr sz="1800">
                <a:solidFill>
                  <a:srgbClr val="006265"/>
                </a:solidFill>
                <a:latin typeface="Myriad Pro" pitchFamily="34" charset="0"/>
              </a:defRPr>
            </a:lvl1pPr>
            <a:lvl2pPr marL="457200" indent="0" algn="ctr" eaLnBrk="1" hangingPunct="1">
              <a:buFontTx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lv-LV" altLang="lv-LV" sz="1800" b="1" dirty="0">
                <a:cs typeface="Arial" panose="020B0604020202020204" pitchFamily="34" charset="0"/>
              </a:rPr>
              <a:t>1921.gadā </a:t>
            </a:r>
            <a:r>
              <a:rPr lang="lv-LV" altLang="lv-LV" sz="1600" dirty="0">
                <a:cs typeface="Arial" panose="020B0604020202020204" pitchFamily="34" charset="0"/>
              </a:rPr>
              <a:t>Nodibināta Zemkopības ministrijas Zvejniecības un zivkopības nodaļas,	Hidrobioloģiskā laboratorija </a:t>
            </a:r>
          </a:p>
          <a:p>
            <a:pPr eaLnBrk="1" hangingPunct="1"/>
            <a:r>
              <a:rPr lang="lv-LV" altLang="lv-LV" sz="1800" b="1" dirty="0">
                <a:cs typeface="Arial" panose="020B0604020202020204" pitchFamily="34" charset="0"/>
              </a:rPr>
              <a:t>1929.gadā </a:t>
            </a:r>
            <a:r>
              <a:rPr lang="lv-LV" altLang="lv-LV" sz="1600" dirty="0">
                <a:cs typeface="Arial" panose="020B0604020202020204" pitchFamily="34" charset="0"/>
              </a:rPr>
              <a:t>Zemkopības ministrijas Zvejniecības un zivkopības nodaļā tika izveidota Zvejniecības laboratorija</a:t>
            </a:r>
          </a:p>
          <a:p>
            <a:pPr eaLnBrk="1" hangingPunct="1"/>
            <a:r>
              <a:rPr lang="lv-LV" altLang="lv-LV" sz="1800" b="1" dirty="0">
                <a:cs typeface="Arial" panose="020B0604020202020204" pitchFamily="34" charset="0"/>
              </a:rPr>
              <a:t>1945. - 1959.g. </a:t>
            </a:r>
            <a:r>
              <a:rPr lang="lv-LV" altLang="lv-LV" sz="1600" dirty="0">
                <a:cs typeface="Arial" panose="020B0604020202020204" pitchFamily="34" charset="0"/>
              </a:rPr>
              <a:t>Vissavienības zivsaimniecības un okeanogrāfijas </a:t>
            </a:r>
            <a:br>
              <a:rPr lang="lv-LV" altLang="lv-LV" sz="1600" dirty="0">
                <a:cs typeface="Arial" panose="020B0604020202020204" pitchFamily="34" charset="0"/>
              </a:rPr>
            </a:br>
            <a:r>
              <a:rPr lang="lv-LV" altLang="lv-LV" sz="1600" dirty="0">
                <a:cs typeface="Arial" panose="020B0604020202020204" pitchFamily="34" charset="0"/>
              </a:rPr>
              <a:t>zinātniskās pētniecības institūts (VNIRO), Latvijas nodaļa</a:t>
            </a:r>
          </a:p>
          <a:p>
            <a:pPr eaLnBrk="1" hangingPunct="1"/>
            <a:r>
              <a:rPr lang="lv-LV" altLang="lv-LV" sz="1800" b="1" dirty="0">
                <a:cs typeface="Arial" panose="020B0604020202020204" pitchFamily="34" charset="0"/>
              </a:rPr>
              <a:t>1959. - 1962.g.</a:t>
            </a:r>
            <a:r>
              <a:rPr lang="lv-LV" altLang="lv-LV" sz="1600" dirty="0">
                <a:cs typeface="Arial" panose="020B0604020202020204" pitchFamily="34" charset="0"/>
              </a:rPr>
              <a:t>Zivsaimniecības zinātniskās pētniecības institūts (NIIRH)</a:t>
            </a:r>
          </a:p>
          <a:p>
            <a:pPr eaLnBrk="1" hangingPunct="1"/>
            <a:r>
              <a:rPr lang="lv-LV" altLang="lv-LV" sz="1800" b="1" dirty="0">
                <a:cs typeface="Arial" panose="020B0604020202020204" pitchFamily="34" charset="0"/>
              </a:rPr>
              <a:t>1962. - 1991.g. </a:t>
            </a:r>
            <a:r>
              <a:rPr lang="lv-LV" altLang="lv-LV" sz="1600" dirty="0">
                <a:cs typeface="Arial" panose="020B0604020202020204" pitchFamily="34" charset="0"/>
              </a:rPr>
              <a:t>Baltijas Zivsaimniecības zinātniskās pētniecības institūts (</a:t>
            </a:r>
            <a:r>
              <a:rPr lang="lv-LV" altLang="lv-LV" sz="1600" dirty="0" err="1">
                <a:cs typeface="Arial" panose="020B0604020202020204" pitchFamily="34" charset="0"/>
              </a:rPr>
              <a:t>BaltNIIRH</a:t>
            </a:r>
            <a:r>
              <a:rPr lang="lv-LV" altLang="lv-LV" sz="1600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lv-LV" altLang="lv-LV" sz="1800" b="1" dirty="0">
                <a:cs typeface="Arial" panose="020B0604020202020204" pitchFamily="34" charset="0"/>
              </a:rPr>
              <a:t>1991. - 2004.g. </a:t>
            </a:r>
            <a:r>
              <a:rPr lang="lv-LV" altLang="lv-LV" sz="1600" dirty="0">
                <a:cs typeface="Arial" panose="020B0604020202020204" pitchFamily="34" charset="0"/>
              </a:rPr>
              <a:t>Latvijas Zivsaimniecības pētniecības institūts (LZPI)</a:t>
            </a:r>
          </a:p>
          <a:p>
            <a:pPr eaLnBrk="1" hangingPunct="1"/>
            <a:r>
              <a:rPr lang="lv-LV" altLang="lv-LV" sz="1800" b="1" dirty="0">
                <a:cs typeface="Arial" panose="020B0604020202020204" pitchFamily="34" charset="0"/>
              </a:rPr>
              <a:t>2004. gadā </a:t>
            </a:r>
            <a:r>
              <a:rPr lang="lv-LV" altLang="lv-LV" sz="1600" dirty="0">
                <a:cs typeface="Arial" panose="020B0604020202020204" pitchFamily="34" charset="0"/>
              </a:rPr>
              <a:t>Izveidota Valsts aģentūra "Latvijas Zivju resursu aģentūra" (LZRA)</a:t>
            </a:r>
            <a:endParaRPr lang="lv-LV" dirty="0"/>
          </a:p>
        </p:txBody>
      </p:sp>
      <p:sp>
        <p:nvSpPr>
          <p:cNvPr id="7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8098"/>
          </a:xfrm>
          <a:prstGeom prst="rect">
            <a:avLst/>
          </a:prstGeom>
        </p:spPr>
        <p:txBody>
          <a:bodyPr/>
          <a:lstStyle>
            <a:lvl1pPr algn="l">
              <a:defRPr lang="lv-LV" sz="3200" b="1" baseline="0" smtClean="0">
                <a:solidFill>
                  <a:schemeClr val="tx2"/>
                </a:solidFill>
                <a:cs typeface="Arial" charset="0"/>
              </a:defRPr>
            </a:lvl1pPr>
          </a:lstStyle>
          <a:p>
            <a:r>
              <a:rPr lang="lv-LV" sz="2000" b="1" dirty="0">
                <a:solidFill>
                  <a:srgbClr val="001726"/>
                </a:solidFill>
                <a:latin typeface="+mn-lt"/>
                <a:cs typeface="Arial" charset="0"/>
              </a:rPr>
              <a:t>Latvijas Zivju resursu aģentūra – institūts ar senu vēsturi un stiprām zinātniskām tradīcijām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66AF0DA8-E4AF-4E9F-860B-3ABFCE67E21B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065DBD3-65C1-409C-9CB6-61B0246E811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3837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matslaids bal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/>
          <p:cNvSpPr>
            <a:spLocks noGrp="1"/>
          </p:cNvSpPr>
          <p:nvPr>
            <p:ph type="subTitle" idx="1" hasCustomPrompt="1"/>
          </p:nvPr>
        </p:nvSpPr>
        <p:spPr>
          <a:xfrm>
            <a:off x="488950" y="1268760"/>
            <a:ext cx="8928546" cy="5040560"/>
          </a:xfrm>
          <a:prstGeom prst="rect">
            <a:avLst/>
          </a:prstGeom>
        </p:spPr>
        <p:txBody>
          <a:bodyPr/>
          <a:lstStyle>
            <a:lvl1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 sz="1800">
                <a:solidFill>
                  <a:srgbClr val="006265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lv-LV" altLang="lv-LV" dirty="0">
                <a:cs typeface="Arial" panose="020B0604020202020204" pitchFamily="34" charset="0"/>
              </a:rPr>
              <a:t>Veikt zinātnisko darbību, īstenot pētījumu projektus un sniegt zinātnisko pamatojumu</a:t>
            </a:r>
          </a:p>
          <a:p>
            <a:pPr eaLnBrk="1" hangingPunct="1">
              <a:lnSpc>
                <a:spcPct val="150000"/>
              </a:lnSpc>
            </a:pPr>
            <a:r>
              <a:rPr lang="lv-LV" altLang="lv-LV" dirty="0">
                <a:cs typeface="Arial" panose="020B0604020202020204" pitchFamily="34" charset="0"/>
              </a:rPr>
              <a:t>Pildīt references laboratorijas funkcijas</a:t>
            </a:r>
          </a:p>
          <a:p>
            <a:pPr eaLnBrk="1" hangingPunct="1">
              <a:lnSpc>
                <a:spcPct val="150000"/>
              </a:lnSpc>
            </a:pPr>
            <a:r>
              <a:rPr lang="lv-LV" altLang="lv-LV" dirty="0">
                <a:cs typeface="Arial" panose="020B0604020202020204" pitchFamily="34" charset="0"/>
              </a:rPr>
              <a:t>Veikt laboratoriskos un diagnostiskos izmeklējumus</a:t>
            </a:r>
          </a:p>
          <a:p>
            <a:pPr eaLnBrk="1" hangingPunct="1">
              <a:lnSpc>
                <a:spcPct val="150000"/>
              </a:lnSpc>
            </a:pPr>
            <a:r>
              <a:rPr lang="lv-LV" altLang="lv-LV" dirty="0">
                <a:cs typeface="Arial" panose="020B0604020202020204" pitchFamily="34" charset="0"/>
              </a:rPr>
              <a:t>Īstenot valsts politiku zivju krājumu atražošanas jomā</a:t>
            </a:r>
          </a:p>
          <a:p>
            <a:pPr eaLnBrk="1" hangingPunct="1">
              <a:lnSpc>
                <a:spcPct val="150000"/>
              </a:lnSpc>
            </a:pPr>
            <a:r>
              <a:rPr lang="lv-LV" altLang="lv-LV" dirty="0">
                <a:cs typeface="Arial" panose="020B0604020202020204" pitchFamily="34" charset="0"/>
              </a:rPr>
              <a:t>Informēt sabiedrību un sniegt konsultācijas</a:t>
            </a:r>
            <a:endParaRPr lang="lv-LV" dirty="0"/>
          </a:p>
        </p:txBody>
      </p:sp>
      <p:sp>
        <p:nvSpPr>
          <p:cNvPr id="7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8098"/>
          </a:xfrm>
          <a:prstGeom prst="rect">
            <a:avLst/>
          </a:prstGeom>
        </p:spPr>
        <p:txBody>
          <a:bodyPr/>
          <a:lstStyle>
            <a:lvl1pPr algn="l">
              <a:defRPr sz="3000" cap="all" baseline="0">
                <a:solidFill>
                  <a:srgbClr val="006265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Institūta galvenās funkcijas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94F0F41F-6D80-4AEB-BC45-8A358B05E7F3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065DBD3-65C1-409C-9CB6-61B0246E811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8040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turs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7875"/>
          </a:xfrm>
          <a:prstGeom prst="rect">
            <a:avLst/>
          </a:prstGeom>
        </p:spPr>
        <p:txBody>
          <a:bodyPr/>
          <a:lstStyle>
            <a:lvl1pPr algn="l">
              <a:defRPr sz="3000" cap="all" baseline="0">
                <a:solidFill>
                  <a:schemeClr val="bg1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Institūta galvenās darbības jomas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 hasCustomPrompt="1"/>
          </p:nvPr>
        </p:nvSpPr>
        <p:spPr>
          <a:xfrm>
            <a:off x="495300" y="1268761"/>
            <a:ext cx="8915400" cy="4857404"/>
          </a:xfrm>
          <a:prstGeom prst="rect">
            <a:avLst/>
          </a:prstGeom>
        </p:spPr>
        <p:txBody>
          <a:bodyPr/>
          <a:lstStyle>
            <a:lvl1pPr marL="342900" marR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 baseline="0">
                <a:solidFill>
                  <a:schemeClr val="bg1"/>
                </a:solidFill>
                <a:latin typeface="+mn-lt"/>
                <a:cs typeface="LilyUPC" panose="020B0604020202020204" pitchFamily="34" charset="-34"/>
              </a:defRPr>
            </a:lvl1pPr>
            <a:lvl2pPr>
              <a:defRPr sz="2000"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Myriad Pro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Myriad Pro" pitchFamily="34" charset="0"/>
              </a:defRPr>
            </a:lvl5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lv-LV" altLang="lv-LV" b="1" dirty="0">
                <a:cs typeface="Arial" panose="020B0604020202020204" pitchFamily="34" charset="0"/>
              </a:rPr>
              <a:t>Laboratorisko materiālu sagatavošana un izplatīšana</a:t>
            </a:r>
            <a:endParaRPr lang="lv-LV" sz="1800" b="1" dirty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lv-LV" sz="1800" b="1" dirty="0">
                <a:cs typeface="Arial" pitchFamily="34" charset="0"/>
              </a:rPr>
              <a:t>Zivju resursu pētniecība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lv-LV" sz="1800" b="1" dirty="0">
                <a:cs typeface="Arial" pitchFamily="34" charset="0"/>
              </a:rPr>
              <a:t>Zivju resursu atražošana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lv-LV" altLang="lv-LV" b="1" dirty="0">
                <a:cs typeface="Arial" panose="020B0604020202020204" pitchFamily="34" charset="0"/>
              </a:rPr>
              <a:t>Personāla apmācības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lv-LV" altLang="lv-LV" b="1" dirty="0">
                <a:cs typeface="Arial" panose="020B0604020202020204" pitchFamily="34" charset="0"/>
              </a:rPr>
              <a:t>Metroloģija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lv-LV" altLang="lv-LV" dirty="0">
                <a:cs typeface="Arial" panose="020B0604020202020204" pitchFamily="34" charset="0"/>
              </a:rPr>
              <a:t>Citi pakalpojumi: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lv-LV" altLang="lv-LV" dirty="0">
                <a:cs typeface="Arial" panose="020B0604020202020204" pitchFamily="34" charset="0"/>
              </a:rPr>
              <a:t>starplaboratoriju salīdzinošās testēšanas un prasmes pārbaužu organizēšana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lv-LV" altLang="lv-LV" dirty="0">
                <a:cs typeface="Arial" panose="020B0604020202020204" pitchFamily="34" charset="0"/>
              </a:rPr>
              <a:t>augstāko un vidējo mācību iestāžu studentu laboratoriju prakšu nodrošināšana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lv-LV" altLang="lv-LV" dirty="0">
                <a:cs typeface="Arial" panose="020B0604020202020204" pitchFamily="34" charset="0"/>
              </a:rPr>
              <a:t>dažādu sugu zivju mazuļu audzēšana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lv-LV" altLang="lv-LV" dirty="0">
                <a:cs typeface="Arial" panose="020B0604020202020204" pitchFamily="34" charset="0"/>
              </a:rPr>
              <a:t>laboratoriju audits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lv-LV" altLang="lv-LV" dirty="0">
                <a:cs typeface="Arial" panose="020B0604020202020204" pitchFamily="34" charset="0"/>
              </a:rPr>
              <a:t>paraugu ņemšana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lv-LV" altLang="lv-LV" dirty="0">
                <a:cs typeface="Arial" panose="020B0604020202020204" pitchFamily="34" charset="0"/>
              </a:rPr>
              <a:t>pārtikas produktu derīguma termiņu noteikšana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lv-LV" altLang="lv-LV" dirty="0">
                <a:cs typeface="Arial" panose="020B0604020202020204" pitchFamily="34" charset="0"/>
              </a:rPr>
              <a:t>sterilizācijas režīmu izstrāde zivju konserviem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lv-LV" altLang="lv-LV" dirty="0">
                <a:cs typeface="Arial" panose="020B0604020202020204" pitchFamily="34" charset="0"/>
              </a:rPr>
              <a:t>ekspertu konsultācijas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lv-LV" altLang="lv-LV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lv-LV" altLang="lv-LV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lv-LV" altLang="lv-LV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lv-LV" altLang="lv-LV" dirty="0">
              <a:cs typeface="Arial" panose="020B0604020202020204" pitchFamily="34" charset="0"/>
            </a:endParaRPr>
          </a:p>
          <a:p>
            <a:pPr lvl="4"/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77ED54D9-4817-4190-94B1-90A9AA4AAB1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065DBD3-65C1-409C-9CB6-61B0246E811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3136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turs gaiš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8098"/>
          </a:xfrm>
          <a:prstGeom prst="rect">
            <a:avLst/>
          </a:prstGeom>
        </p:spPr>
        <p:txBody>
          <a:bodyPr/>
          <a:lstStyle>
            <a:lvl1pPr algn="l">
              <a:defRPr sz="3000" cap="all" baseline="0">
                <a:solidFill>
                  <a:srgbClr val="006265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References laboratorijas jomas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 hasCustomPrompt="1"/>
          </p:nvPr>
        </p:nvSpPr>
        <p:spPr>
          <a:xfrm>
            <a:off x="495300" y="1268761"/>
            <a:ext cx="8915400" cy="4857404"/>
          </a:xfrm>
          <a:prstGeom prst="rect">
            <a:avLst/>
          </a:prstGeom>
        </p:spPr>
        <p:txBody>
          <a:bodyPr/>
          <a:lstStyle>
            <a:lvl1pPr marL="285750" indent="-285750" algn="just" eaLnBrk="1" hangingPunct="1">
              <a:buFont typeface="Wingdings" panose="05000000000000000000" pitchFamily="2" charset="2"/>
              <a:buChar char="§"/>
              <a:tabLst>
                <a:tab pos="808038" algn="l"/>
              </a:tabLst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 algn="just" eaLnBrk="1" hangingPunct="1">
              <a:buFont typeface="Arial" panose="020B0604020202020204" pitchFamily="34" charset="0"/>
              <a:buChar char="•"/>
              <a:tabLst>
                <a:tab pos="808038" algn="l"/>
              </a:tabLst>
              <a:defRPr sz="1800">
                <a:latin typeface="Myriad Pro" pitchFamily="34" charset="0"/>
              </a:defRPr>
            </a:lvl3pPr>
            <a:lvl4pPr marL="1701800" indent="-261938" algn="just" eaLnBrk="1" hangingPunct="1">
              <a:buFont typeface="Courier New" panose="02070309020205020404" pitchFamily="49" charset="0"/>
              <a:buChar char="o"/>
              <a:tabLst>
                <a:tab pos="808038" algn="l"/>
              </a:tabLst>
              <a:defRPr sz="1600">
                <a:latin typeface="Myriad Pro" pitchFamily="34" charset="0"/>
              </a:defRPr>
            </a:lvl4pPr>
            <a:lvl5pPr>
              <a:defRPr sz="1400">
                <a:latin typeface="Myriad Pro" pitchFamily="34" charset="0"/>
              </a:defRPr>
            </a:lvl5pPr>
          </a:lstStyle>
          <a:p>
            <a:pPr algn="just" eaLnBrk="1" hangingPunct="1">
              <a:tabLst>
                <a:tab pos="808038" algn="l"/>
              </a:tabLst>
            </a:pPr>
            <a:r>
              <a:rPr lang="lv-LV" altLang="lv-LV" sz="1800" dirty="0">
                <a:cs typeface="Arial" panose="020B0604020202020204" pitchFamily="34" charset="0"/>
              </a:rPr>
              <a:t>BIOR ir nominēts kā Nacionālā references laboratorija sekojošās jomās:</a:t>
            </a:r>
          </a:p>
          <a:p>
            <a:pPr algn="just" eaLnBrk="1" hangingPunct="1">
              <a:buFont typeface="Wingdings" panose="05000000000000000000" pitchFamily="2" charset="2"/>
              <a:buNone/>
              <a:tabLst>
                <a:tab pos="808038" algn="l"/>
              </a:tabLst>
            </a:pPr>
            <a:r>
              <a:rPr lang="lv-LV" altLang="lv-LV" sz="1800" dirty="0">
                <a:cs typeface="Arial" panose="020B0604020202020204" pitchFamily="34" charset="0"/>
              </a:rPr>
              <a:t>Pārtikas un dzīvnieku barības izmeklējumu jomā:</a:t>
            </a:r>
          </a:p>
          <a:p>
            <a:pPr algn="just" eaLnBrk="1" hangingPunct="1">
              <a:buFont typeface="Wingdings" panose="05000000000000000000" pitchFamily="2" charset="2"/>
              <a:buNone/>
              <a:tabLst>
                <a:tab pos="808038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Vairāk kā 28 jomās (zoonozes, </a:t>
            </a:r>
            <a:r>
              <a:rPr lang="lv-LV" altLang="lv-LV" sz="1600" dirty="0" err="1">
                <a:cs typeface="Arial" panose="020B0604020202020204" pitchFamily="34" charset="0"/>
              </a:rPr>
              <a:t>listērijas</a:t>
            </a:r>
            <a:r>
              <a:rPr lang="lv-LV" altLang="lv-LV" sz="1600" dirty="0">
                <a:cs typeface="Arial" panose="020B0604020202020204" pitchFamily="34" charset="0"/>
              </a:rPr>
              <a:t>, stafilokoki, </a:t>
            </a:r>
            <a:r>
              <a:rPr lang="lv-LV" altLang="lv-LV" sz="1600" i="1" dirty="0" err="1">
                <a:cs typeface="Arial" panose="020B0604020202020204" pitchFamily="34" charset="0"/>
              </a:rPr>
              <a:t>E.coli</a:t>
            </a:r>
            <a:r>
              <a:rPr lang="lv-LV" altLang="lv-LV" sz="1600" dirty="0">
                <a:cs typeface="Arial" panose="020B0604020202020204" pitchFamily="34" charset="0"/>
              </a:rPr>
              <a:t>, </a:t>
            </a:r>
            <a:r>
              <a:rPr lang="lv-LV" altLang="lv-LV" sz="1600" dirty="0" err="1">
                <a:cs typeface="Arial" panose="020B0604020202020204" pitchFamily="34" charset="0"/>
              </a:rPr>
              <a:t>kampilobaktērijas</a:t>
            </a:r>
            <a:r>
              <a:rPr lang="lv-LV" altLang="lv-LV" sz="1600" dirty="0">
                <a:cs typeface="Arial" panose="020B0604020202020204" pitchFamily="34" charset="0"/>
              </a:rPr>
              <a:t>, parazīti, </a:t>
            </a:r>
            <a:r>
              <a:rPr lang="lv-LV" altLang="lv-LV" sz="1600" dirty="0" err="1">
                <a:cs typeface="Arial" panose="020B0604020202020204" pitchFamily="34" charset="0"/>
              </a:rPr>
              <a:t>antimikrobiālā</a:t>
            </a:r>
            <a:r>
              <a:rPr lang="lv-LV" altLang="lv-LV" sz="1600" dirty="0">
                <a:cs typeface="Arial" panose="020B0604020202020204" pitchFamily="34" charset="0"/>
              </a:rPr>
              <a:t> rezistence, TSE, atliekvielas, pesticīdi, dioksīni, smagie metāli, materiāli, kas nonāk saskarsmē ar pārtiku, mikotoksīni u.c.);</a:t>
            </a:r>
          </a:p>
          <a:p>
            <a:pPr algn="just" eaLnBrk="1" hangingPunct="1">
              <a:buFont typeface="Wingdings" panose="05000000000000000000" pitchFamily="2" charset="2"/>
              <a:buNone/>
              <a:tabLst>
                <a:tab pos="808038" algn="l"/>
              </a:tabLst>
            </a:pPr>
            <a:r>
              <a:rPr lang="lv-LV" altLang="lv-LV" sz="1800" dirty="0">
                <a:cs typeface="Arial" panose="020B0604020202020204" pitchFamily="34" charset="0"/>
              </a:rPr>
              <a:t>Dzīvnieku slimību diagnostikas jomā:</a:t>
            </a:r>
          </a:p>
          <a:p>
            <a:pPr algn="just" eaLnBrk="1" hangingPunct="1">
              <a:buFont typeface="Wingdings" panose="05000000000000000000" pitchFamily="2" charset="2"/>
              <a:buNone/>
              <a:tabLst>
                <a:tab pos="808038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Vairāk kā 29 slimībām (Klasiskais cūku mēris, putnu gripa, Ņūkāslas slimība, mutes un nagu sērga, Āfrikas zirgu mēris, govju mēris, zilās mēles slimība u.c.)</a:t>
            </a:r>
          </a:p>
          <a:p>
            <a:pPr algn="just" eaLnBrk="1" hangingPunct="1">
              <a:tabLst>
                <a:tab pos="808038" algn="l"/>
              </a:tabLst>
            </a:pPr>
            <a:r>
              <a:rPr lang="lv-LV" altLang="lv-LV" sz="1800" dirty="0">
                <a:cs typeface="Arial" panose="020B0604020202020204" pitchFamily="34" charset="0"/>
              </a:rPr>
              <a:t>Nacionālā references laboratorijas galvenie uzdevumi:  </a:t>
            </a:r>
          </a:p>
          <a:p>
            <a:pPr lvl="2" algn="just" eaLnBrk="1" hangingPunct="1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lv-LV" altLang="lv-LV" sz="1800" dirty="0">
                <a:cs typeface="Arial" panose="020B0604020202020204" pitchFamily="34" charset="0"/>
              </a:rPr>
              <a:t>atzītu laboratoriju tīkla zinātniskā un tehniskā vadība: </a:t>
            </a:r>
          </a:p>
          <a:p>
            <a:pPr marL="1701800" lvl="3" indent="-261938" algn="just" eaLnBrk="1" hangingPunct="1">
              <a:buFont typeface="Courier New" panose="02070309020205020404" pitchFamily="49" charset="0"/>
              <a:buChar char="o"/>
              <a:tabLst>
                <a:tab pos="808038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oficiālo metožu izplatīšana un validēšana</a:t>
            </a:r>
          </a:p>
          <a:p>
            <a:pPr marL="1701800" lvl="3" indent="-261938" algn="just" eaLnBrk="1" hangingPunct="1">
              <a:buFont typeface="Courier New" panose="02070309020205020404" pitchFamily="49" charset="0"/>
              <a:buChar char="o"/>
              <a:tabLst>
                <a:tab pos="808038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personāla apmācības</a:t>
            </a:r>
          </a:p>
          <a:p>
            <a:pPr marL="1701800" lvl="3" indent="-261938" algn="just" eaLnBrk="1" hangingPunct="1">
              <a:buFont typeface="Courier New" panose="02070309020205020404" pitchFamily="49" charset="0"/>
              <a:buChar char="o"/>
              <a:tabLst>
                <a:tab pos="808038" algn="l"/>
              </a:tabLst>
            </a:pPr>
            <a:r>
              <a:rPr lang="lv-LV" altLang="lv-LV" sz="1600" dirty="0">
                <a:cs typeface="Arial" panose="020B0604020202020204" pitchFamily="34" charset="0"/>
              </a:rPr>
              <a:t>starplaboratoriju prasmes pārbaužu vadīšana</a:t>
            </a:r>
          </a:p>
          <a:p>
            <a:pPr lvl="2" algn="just" eaLnBrk="1" hangingPunct="1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lv-LV" altLang="lv-LV" sz="1800" dirty="0">
                <a:cs typeface="Arial" panose="020B0604020202020204" pitchFamily="34" charset="0"/>
              </a:rPr>
              <a:t>sadarbošanās ar ES references laboratorijām</a:t>
            </a:r>
          </a:p>
          <a:p>
            <a:pPr lvl="2" algn="just" eaLnBrk="1" hangingPunct="1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lv-LV" altLang="lv-LV" sz="1800" dirty="0">
                <a:cs typeface="Arial" panose="020B0604020202020204" pitchFamily="34" charset="0"/>
              </a:rPr>
              <a:t>kompetences jomas tehniskās attīstības pārraudzīšana</a:t>
            </a:r>
          </a:p>
          <a:p>
            <a:pPr lvl="2" algn="just" eaLnBrk="1" hangingPunct="1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lv-LV" altLang="lv-LV" sz="1800" dirty="0">
                <a:cs typeface="Arial" panose="020B0604020202020204" pitchFamily="34" charset="0"/>
              </a:rPr>
              <a:t>zinātniskās un tehniskās ekspertīzes sniegšana</a:t>
            </a:r>
          </a:p>
          <a:p>
            <a:pPr lvl="0"/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065DBD3-65C1-409C-9CB6-61B0246E811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197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aturs gaiš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8098"/>
          </a:xfrm>
          <a:prstGeom prst="rect">
            <a:avLst/>
          </a:prstGeom>
        </p:spPr>
        <p:txBody>
          <a:bodyPr/>
          <a:lstStyle>
            <a:lvl1pPr algn="l">
              <a:defRPr sz="2400" b="1" cap="all" baseline="0">
                <a:solidFill>
                  <a:srgbClr val="006265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Pārtikas un vides izmeklējumu laboratorija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 hasCustomPrompt="1"/>
          </p:nvPr>
        </p:nvSpPr>
        <p:spPr>
          <a:xfrm>
            <a:off x="495300" y="1268761"/>
            <a:ext cx="8915400" cy="4857404"/>
          </a:xfrm>
          <a:prstGeom prst="rect">
            <a:avLst/>
          </a:prstGeom>
        </p:spPr>
        <p:txBody>
          <a:bodyPr/>
          <a:lstStyle>
            <a:lvl1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 sz="16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400">
                <a:latin typeface="Myriad Pro" pitchFamily="34" charset="0"/>
              </a:defRPr>
            </a:lvl5pPr>
          </a:lstStyle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Mikrobioloģiskie izmeklējumi</a:t>
            </a:r>
            <a:r>
              <a:rPr lang="en-US" altLang="lv-LV" sz="1800" dirty="0">
                <a:cs typeface="Arial" panose="020B0604020202020204" pitchFamily="34" charset="0"/>
              </a:rPr>
              <a:t> (</a:t>
            </a:r>
            <a:r>
              <a:rPr lang="lv-LV" altLang="lv-LV" sz="1800" dirty="0">
                <a:cs typeface="Arial" panose="020B0604020202020204" pitchFamily="34" charset="0"/>
              </a:rPr>
              <a:t>augu un dzīvnieku valsts produkti</a:t>
            </a:r>
            <a:r>
              <a:rPr lang="ru-RU" altLang="lv-LV" sz="1800" dirty="0">
                <a:cs typeface="Arial" panose="020B0604020202020204" pitchFamily="34" charset="0"/>
              </a:rPr>
              <a:t>, </a:t>
            </a:r>
            <a:r>
              <a:rPr lang="lv-LV" altLang="lv-LV" sz="1800" dirty="0">
                <a:cs typeface="Arial" panose="020B0604020202020204" pitchFamily="34" charset="0"/>
              </a:rPr>
              <a:t>dzeramais ūdens</a:t>
            </a:r>
            <a:r>
              <a:rPr lang="en-US" altLang="lv-LV" sz="1800" dirty="0">
                <a:cs typeface="Arial" panose="020B0604020202020204" pitchFamily="34" charset="0"/>
              </a:rPr>
              <a:t>; </a:t>
            </a:r>
            <a:r>
              <a:rPr lang="lv-LV" altLang="lv-LV" sz="1800" dirty="0">
                <a:cs typeface="Arial" panose="020B0604020202020204" pitchFamily="34" charset="0"/>
              </a:rPr>
              <a:t>sanitāri higiēniskā kontrole</a:t>
            </a:r>
            <a:r>
              <a:rPr lang="en-US" altLang="lv-LV" sz="1800" dirty="0">
                <a:cs typeface="Arial" panose="020B0604020202020204" pitchFamily="34" charset="0"/>
              </a:rPr>
              <a:t>)</a:t>
            </a:r>
            <a:endParaRPr lang="lv-LV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Ķīmiskie izmeklējumi</a:t>
            </a:r>
            <a:r>
              <a:rPr lang="en-US" altLang="lv-LV" sz="1800" dirty="0">
                <a:cs typeface="Arial" panose="020B0604020202020204" pitchFamily="34" charset="0"/>
              </a:rPr>
              <a:t> (</a:t>
            </a:r>
            <a:r>
              <a:rPr lang="lv-LV" altLang="lv-LV" sz="1800" dirty="0">
                <a:cs typeface="Arial" panose="020B0604020202020204" pitchFamily="34" charset="0"/>
              </a:rPr>
              <a:t>augu un dzīvnieku valsts produktu</a:t>
            </a:r>
            <a:r>
              <a:rPr lang="en-US" altLang="lv-LV" sz="1800" dirty="0">
                <a:cs typeface="Arial" panose="020B0604020202020204" pitchFamily="34" charset="0"/>
              </a:rPr>
              <a:t> </a:t>
            </a:r>
            <a:r>
              <a:rPr lang="lv-LV" altLang="lv-LV" sz="1800" dirty="0">
                <a:cs typeface="Arial" panose="020B0604020202020204" pitchFamily="34" charset="0"/>
              </a:rPr>
              <a:t>fizikāli ķīmiskās un ķīmiskās analīzes</a:t>
            </a:r>
            <a:r>
              <a:rPr lang="en-US" altLang="lv-LV" sz="1800" dirty="0">
                <a:cs typeface="Arial" panose="020B0604020202020204" pitchFamily="34" charset="0"/>
              </a:rPr>
              <a:t>, </a:t>
            </a:r>
            <a:r>
              <a:rPr lang="lv-LV" altLang="lv-LV" sz="1800" dirty="0">
                <a:cs typeface="Arial" panose="020B0604020202020204" pitchFamily="34" charset="0"/>
              </a:rPr>
              <a:t>dzeramais ūdens</a:t>
            </a:r>
            <a:r>
              <a:rPr lang="ru-RU" altLang="lv-LV" sz="1800" dirty="0">
                <a:cs typeface="Arial" panose="020B0604020202020204" pitchFamily="34" charset="0"/>
              </a:rPr>
              <a:t>,</a:t>
            </a:r>
            <a:r>
              <a:rPr lang="en-US" altLang="lv-LV" sz="1800" dirty="0">
                <a:cs typeface="Arial" panose="020B0604020202020204" pitchFamily="34" charset="0"/>
              </a:rPr>
              <a:t> </a:t>
            </a:r>
            <a:r>
              <a:rPr lang="lv-LV" altLang="lv-LV" sz="1800" dirty="0">
                <a:cs typeface="Arial" panose="020B0604020202020204" pitchFamily="34" charset="0"/>
              </a:rPr>
              <a:t>medus, dzīvnieku barība</a:t>
            </a:r>
            <a:r>
              <a:rPr lang="ru-RU" altLang="lv-LV" sz="1800" dirty="0">
                <a:cs typeface="Arial" panose="020B0604020202020204" pitchFamily="34" charset="0"/>
              </a:rPr>
              <a:t>, </a:t>
            </a:r>
            <a:r>
              <a:rPr lang="lv-LV" altLang="lv-LV" sz="1800" dirty="0">
                <a:cs typeface="Arial" panose="020B0604020202020204" pitchFamily="34" charset="0"/>
              </a:rPr>
              <a:t>kosmētika</a:t>
            </a:r>
            <a:r>
              <a:rPr lang="en-US" altLang="lv-LV" sz="1800" dirty="0">
                <a:cs typeface="Arial" panose="020B0604020202020204" pitchFamily="34" charset="0"/>
              </a:rPr>
              <a:t>)</a:t>
            </a:r>
            <a:endParaRPr lang="lv-LV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Parazitoloģiskie izmeklējumi </a:t>
            </a:r>
            <a:r>
              <a:rPr lang="lv-LV" altLang="lv-LV" sz="1800" dirty="0">
                <a:cs typeface="Arial" panose="020B0604020202020204" pitchFamily="34" charset="0"/>
              </a:rPr>
              <a:t>(jūras un saldūdens zivīs,</a:t>
            </a:r>
            <a:r>
              <a:rPr lang="ru-RU" altLang="lv-LV" sz="1800" dirty="0">
                <a:cs typeface="Arial" panose="020B0604020202020204" pitchFamily="34" charset="0"/>
              </a:rPr>
              <a:t> </a:t>
            </a:r>
            <a:r>
              <a:rPr lang="lv-LV" altLang="lv-LV" sz="1800" dirty="0">
                <a:cs typeface="Arial" panose="020B0604020202020204" pitchFamily="34" charset="0"/>
              </a:rPr>
              <a:t>gaļā un gaļas produktos)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lv-LV" altLang="lv-LV" sz="18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Vides un riska faktoru izmeklējumi</a:t>
            </a:r>
            <a:r>
              <a:rPr lang="ru-RU" altLang="lv-LV" sz="1800" b="1" dirty="0">
                <a:cs typeface="Arial" panose="020B0604020202020204" pitchFamily="34" charset="0"/>
              </a:rPr>
              <a:t> </a:t>
            </a:r>
            <a:r>
              <a:rPr lang="ru-RU" altLang="lv-LV" sz="1800" dirty="0">
                <a:cs typeface="Arial" panose="020B0604020202020204" pitchFamily="34" charset="0"/>
              </a:rPr>
              <a:t>(</a:t>
            </a:r>
            <a:r>
              <a:rPr lang="lv-LV" altLang="lv-LV" sz="1800" dirty="0">
                <a:cs typeface="Arial" panose="020B0604020202020204" pitchFamily="34" charset="0"/>
              </a:rPr>
              <a:t>trokšņa līmenis</a:t>
            </a:r>
            <a:r>
              <a:rPr lang="ru-RU" altLang="lv-LV" sz="1800" dirty="0">
                <a:cs typeface="Arial" panose="020B0604020202020204" pitchFamily="34" charset="0"/>
              </a:rPr>
              <a:t>, </a:t>
            </a:r>
            <a:r>
              <a:rPr lang="lv-LV" altLang="lv-LV" sz="1800" dirty="0">
                <a:cs typeface="Arial" panose="020B0604020202020204" pitchFamily="34" charset="0"/>
              </a:rPr>
              <a:t>vibrācija</a:t>
            </a:r>
            <a:r>
              <a:rPr lang="ru-RU" altLang="lv-LV" sz="1800" dirty="0">
                <a:cs typeface="Arial" panose="020B0604020202020204" pitchFamily="34" charset="0"/>
              </a:rPr>
              <a:t>, </a:t>
            </a:r>
            <a:r>
              <a:rPr lang="lv-LV" altLang="lv-LV" sz="1800" dirty="0">
                <a:cs typeface="Arial" panose="020B0604020202020204" pitchFamily="34" charset="0"/>
              </a:rPr>
              <a:t>apgaismojums, elektromagnētiskais starojums</a:t>
            </a:r>
            <a:r>
              <a:rPr lang="en-US" altLang="lv-LV" sz="1800" dirty="0">
                <a:cs typeface="Arial" panose="020B0604020202020204" pitchFamily="34" charset="0"/>
              </a:rPr>
              <a:t>)</a:t>
            </a:r>
            <a:r>
              <a:rPr lang="ru-RU" altLang="lv-LV" sz="1800" dirty="0">
                <a:cs typeface="Arial" panose="020B0604020202020204" pitchFamily="34" charset="0"/>
              </a:rPr>
              <a:t> </a:t>
            </a:r>
            <a:endParaRPr lang="lv-LV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lv-LV" altLang="lv-LV" sz="1800" b="1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Pārtikas produktu sensoriskā vērtēšana</a:t>
            </a:r>
          </a:p>
          <a:p>
            <a:pPr algn="just" eaLnBrk="1" hangingPunct="1">
              <a:lnSpc>
                <a:spcPct val="90000"/>
              </a:lnSpc>
            </a:pPr>
            <a:endParaRPr lang="ru-RU" altLang="lv-LV" sz="1800" b="1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v-LV" altLang="lv-LV" sz="1800" b="1" dirty="0">
                <a:cs typeface="Arial" panose="020B0604020202020204" pitchFamily="34" charset="0"/>
              </a:rPr>
              <a:t>Radioloģiskie izmeklējumi</a:t>
            </a:r>
            <a:r>
              <a:rPr lang="en-US" altLang="lv-LV" sz="1800" dirty="0">
                <a:cs typeface="Arial" panose="020B0604020202020204" pitchFamily="34" charset="0"/>
              </a:rPr>
              <a:t> (137Cs, 90Sr, </a:t>
            </a:r>
            <a:endParaRPr lang="lv-LV" altLang="lv-LV" sz="18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lv-LV" altLang="lv-LV" sz="1800" dirty="0">
                <a:cs typeface="Arial" panose="020B0604020202020204" pitchFamily="34" charset="0"/>
              </a:rPr>
              <a:t>     </a:t>
            </a:r>
            <a:r>
              <a:rPr lang="en-US" altLang="lv-LV" sz="1800" dirty="0">
                <a:cs typeface="Arial" panose="020B0604020202020204" pitchFamily="34" charset="0"/>
              </a:rPr>
              <a:t>106Ru, 40K</a:t>
            </a:r>
            <a:r>
              <a:rPr lang="lv-LV" altLang="lv-LV" sz="1800" dirty="0">
                <a:cs typeface="Arial" panose="020B0604020202020204" pitchFamily="34" charset="0"/>
              </a:rPr>
              <a:t> un citu radionuklīdu noteikšana augu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lv-LV" altLang="lv-LV" sz="1800" dirty="0">
                <a:cs typeface="Arial" panose="020B0604020202020204" pitchFamily="34" charset="0"/>
              </a:rPr>
              <a:t>     un dzīvnieku valsts produktos,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lv-LV" altLang="lv-LV" sz="1800" dirty="0">
                <a:cs typeface="Arial" panose="020B0604020202020204" pitchFamily="34" charset="0"/>
              </a:rPr>
              <a:t>     dzīvnieku barībā un citos bioloģiskos objektos</a:t>
            </a:r>
            <a:r>
              <a:rPr lang="en-US" altLang="lv-LV" sz="1800" dirty="0">
                <a:cs typeface="Arial" panose="020B0604020202020204" pitchFamily="34" charset="0"/>
              </a:rPr>
              <a:t>)</a:t>
            </a:r>
            <a:endParaRPr lang="lv-LV" altLang="lv-LV" sz="1800" dirty="0">
              <a:cs typeface="Arial" panose="020B0604020202020204" pitchFamily="34" charset="0"/>
            </a:endParaRPr>
          </a:p>
          <a:p>
            <a:pPr lvl="0"/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3831EFC9-2D5A-47FF-A4BE-E7DB4EB98136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065DBD3-65C1-409C-9CB6-61B0246E811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6719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turs bal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778098"/>
          </a:xfrm>
          <a:prstGeom prst="rect">
            <a:avLst/>
          </a:prstGeom>
        </p:spPr>
        <p:txBody>
          <a:bodyPr/>
          <a:lstStyle>
            <a:lvl1pPr algn="l">
              <a:defRPr sz="2400" b="1" cap="all" baseline="0">
                <a:solidFill>
                  <a:srgbClr val="006265"/>
                </a:solidFill>
                <a:latin typeface="Myriad Pro Cond" pitchFamily="34" charset="0"/>
              </a:defRPr>
            </a:lvl1pPr>
          </a:lstStyle>
          <a:p>
            <a:r>
              <a:rPr lang="lv-LV" dirty="0"/>
              <a:t>Dzīvnieku slimību diagnostikas laboratorija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 hasCustomPrompt="1"/>
          </p:nvPr>
        </p:nvSpPr>
        <p:spPr>
          <a:xfrm>
            <a:off x="495300" y="1268761"/>
            <a:ext cx="8915400" cy="4857404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90000"/>
              </a:lnSpc>
              <a:buFontTx/>
              <a:buNone/>
              <a:defRPr sz="2400">
                <a:latin typeface="Myriad Pro" pitchFamily="34" charset="0"/>
              </a:defRPr>
            </a:lvl1pPr>
            <a:lvl2pPr marL="522288" indent="11113" eaLnBrk="1" hangingPunct="1">
              <a:lnSpc>
                <a:spcPct val="90000"/>
              </a:lnSpc>
              <a:buFontTx/>
              <a:buNone/>
              <a:defRPr sz="22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400">
                <a:latin typeface="Myriad Pro" pitchFamily="34" charset="0"/>
              </a:defRPr>
            </a:lvl5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lv-LV" sz="1800" dirty="0">
                <a:cs typeface="Arial" pitchFamily="34" charset="0"/>
              </a:rPr>
              <a:t>Klīniskā un patoloģiskā materiāla izmeklējumi</a:t>
            </a:r>
            <a:r>
              <a:rPr lang="ru-RU" sz="1800" dirty="0">
                <a:cs typeface="Arial" pitchFamily="34" charset="0"/>
              </a:rPr>
              <a:t>:</a:t>
            </a:r>
            <a:endParaRPr lang="lv-LV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endParaRPr lang="lv-LV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>
                <a:cs typeface="Arial" pitchFamily="34" charset="0"/>
              </a:rPr>
              <a:t>patologanatomiski</a:t>
            </a:r>
            <a:endParaRPr lang="ru-RU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>
                <a:cs typeface="Arial" pitchFamily="34" charset="0"/>
              </a:rPr>
              <a:t>morfoloģiski, </a:t>
            </a:r>
            <a:r>
              <a:rPr lang="lv-LV" sz="1800" dirty="0" err="1">
                <a:cs typeface="Arial" pitchFamily="34" charset="0"/>
              </a:rPr>
              <a:t>histoķīmiski</a:t>
            </a:r>
            <a:endParaRPr lang="ru-RU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>
                <a:cs typeface="Arial" pitchFamily="34" charset="0"/>
              </a:rPr>
              <a:t>bioķīmiski</a:t>
            </a:r>
            <a:endParaRPr lang="ru-RU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>
                <a:cs typeface="Arial" pitchFamily="34" charset="0"/>
              </a:rPr>
              <a:t>bakterioloģiski</a:t>
            </a:r>
            <a:endParaRPr lang="en-US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>
                <a:cs typeface="Arial" pitchFamily="34" charset="0"/>
              </a:rPr>
              <a:t>virusoloģiski</a:t>
            </a:r>
            <a:endParaRPr lang="en-US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 err="1">
                <a:cs typeface="Arial" pitchFamily="34" charset="0"/>
              </a:rPr>
              <a:t>mikoloģiski</a:t>
            </a:r>
            <a:endParaRPr lang="en-US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>
                <a:cs typeface="Arial" pitchFamily="34" charset="0"/>
              </a:rPr>
              <a:t>parazitoloģiski</a:t>
            </a:r>
            <a:endParaRPr lang="en-US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>
                <a:cs typeface="Arial" pitchFamily="34" charset="0"/>
              </a:rPr>
              <a:t>seroloģiski</a:t>
            </a:r>
            <a:endParaRPr lang="en-US" sz="1800" dirty="0">
              <a:cs typeface="Arial" pitchFamily="34" charset="0"/>
            </a:endParaRPr>
          </a:p>
          <a:p>
            <a:pPr marL="622300" lvl="1" indent="-261938" eaLnBrk="1" hangingPunct="1">
              <a:lnSpc>
                <a:spcPct val="90000"/>
              </a:lnSpc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lv-LV" sz="1800" dirty="0">
                <a:cs typeface="Arial" pitchFamily="34" charset="0"/>
              </a:rPr>
              <a:t>molekulāri - bioloģiski	</a:t>
            </a:r>
            <a:endParaRPr lang="ru-RU" sz="1800" dirty="0">
              <a:cs typeface="Arial" pitchFamily="34" charset="0"/>
            </a:endParaRPr>
          </a:p>
          <a:p>
            <a:pPr marL="522288" lvl="1" indent="11113" eaLnBrk="1" hangingPunct="1">
              <a:lnSpc>
                <a:spcPct val="90000"/>
              </a:lnSpc>
              <a:buFontTx/>
              <a:buNone/>
              <a:defRPr/>
            </a:pPr>
            <a:r>
              <a:rPr lang="lv-LV" sz="1800" dirty="0">
                <a:cs typeface="Arial" pitchFamily="34" charset="0"/>
              </a:rPr>
              <a:t>       </a:t>
            </a:r>
            <a:endParaRPr lang="ru-RU" sz="1800" dirty="0"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lv-LV" sz="1800" dirty="0">
                <a:cs typeface="Arial" pitchFamily="34" charset="0"/>
              </a:rPr>
              <a:t>Sanitāri – </a:t>
            </a:r>
            <a:r>
              <a:rPr lang="lv-LV" sz="1800" dirty="0" err="1">
                <a:cs typeface="Arial" pitchFamily="34" charset="0"/>
              </a:rPr>
              <a:t>zoohigiēniskie</a:t>
            </a:r>
            <a:r>
              <a:rPr lang="lv-LV" sz="1800" dirty="0">
                <a:cs typeface="Arial" pitchFamily="34" charset="0"/>
              </a:rPr>
              <a:t> izmeklējumi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lv-LV" sz="1800" dirty="0">
                <a:cs typeface="Arial" pitchFamily="34" charset="0"/>
              </a:rPr>
              <a:t>Dzīvnieku barības kvalitātes izmeklējumi</a:t>
            </a:r>
            <a:r>
              <a:rPr lang="ru-RU" sz="1800" dirty="0">
                <a:cs typeface="Arial" pitchFamily="34" charset="0"/>
              </a:rPr>
              <a:t>.</a:t>
            </a:r>
            <a:endParaRPr lang="en-US" sz="1800" dirty="0">
              <a:cs typeface="Arial" pitchFamily="34" charset="0"/>
            </a:endParaRPr>
          </a:p>
          <a:p>
            <a:pPr lvl="0"/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F45B045-F2C5-4AB2-BE5B-AF2B7B0D529D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864768" y="6356350"/>
            <a:ext cx="417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265"/>
                </a:solidFill>
                <a:latin typeface="Myriad Pro" pitchFamily="34" charset="0"/>
              </a:defRPr>
            </a:lvl1pPr>
          </a:lstStyle>
          <a:p>
            <a:fld id="{0065DBD3-65C1-409C-9CB6-61B0246E811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2848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53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49" r:id="rId3"/>
    <p:sldLayoutId id="2147483658" r:id="rId4"/>
    <p:sldLayoutId id="2147483675" r:id="rId5"/>
    <p:sldLayoutId id="2147483656" r:id="rId6"/>
    <p:sldLayoutId id="2147483650" r:id="rId7"/>
    <p:sldLayoutId id="2147483659" r:id="rId8"/>
    <p:sldLayoutId id="2147483674" r:id="rId9"/>
    <p:sldLayoutId id="2147483698" r:id="rId10"/>
    <p:sldLayoutId id="21474836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3814" y="2351833"/>
            <a:ext cx="9028084" cy="1649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Covid-19 pandemic and food consumption patterns</a:t>
            </a:r>
            <a:endParaRPr lang="en-US" sz="36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2020</a:t>
            </a:r>
            <a:endParaRPr kumimoji="0" lang="lv-LV" sz="2000" i="1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8409" y="4149080"/>
            <a:ext cx="9234108" cy="13988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  <a:p>
            <a:pPr algn="r"/>
            <a:endParaRPr lang="lv-LV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algn="r"/>
            <a:endParaRPr lang="lv-LV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algn="r"/>
            <a:r>
              <a:rPr lang="en-GB" b="1" dirty="0">
                <a:solidFill>
                  <a:schemeClr val="tx2"/>
                </a:solidFill>
                <a:ea typeface="Times New Roman" panose="02020603050405020304" pitchFamily="18" charset="0"/>
              </a:rPr>
              <a:t>Inese Siksna</a:t>
            </a:r>
            <a:r>
              <a:rPr lang="en-GB" dirty="0">
                <a:solidFill>
                  <a:schemeClr val="tx2"/>
                </a:solidFill>
                <a:ea typeface="Times New Roman" panose="02020603050405020304" pitchFamily="18" charset="0"/>
              </a:rPr>
              <a:t>, </a:t>
            </a:r>
            <a:r>
              <a:rPr lang="lv-LV" dirty="0">
                <a:solidFill>
                  <a:schemeClr val="tx2"/>
                </a:solidFill>
                <a:ea typeface="Times New Roman" panose="02020603050405020304" pitchFamily="18" charset="0"/>
              </a:rPr>
              <a:t>senior expert-nutritionist</a:t>
            </a:r>
          </a:p>
          <a:p>
            <a:pPr algn="r"/>
            <a:r>
              <a:rPr lang="lv-LV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Department of Risk Assesment and Epidemiology</a:t>
            </a:r>
            <a:endParaRPr lang="en-GB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algn="r"/>
            <a:r>
              <a:rPr lang="en-GB" dirty="0">
                <a:solidFill>
                  <a:schemeClr val="tx2"/>
                </a:solidFill>
                <a:ea typeface="Times New Roman" panose="02020603050405020304" pitchFamily="18" charset="0"/>
              </a:rPr>
              <a:t>Inese.Siksna@bior.lv</a:t>
            </a:r>
            <a:endParaRPr lang="lv-LV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4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D083-9449-4787-B2F4-C3DC6411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9326"/>
            <a:ext cx="8915400" cy="778098"/>
          </a:xfrm>
        </p:spPr>
        <p:txBody>
          <a:bodyPr/>
          <a:lstStyle/>
          <a:p>
            <a:r>
              <a:rPr lang="lv-LV" dirty="0"/>
              <a:t>Iepirkšanās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21E15-3E5A-457D-984A-C004A86F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94426"/>
            <a:ext cx="2311400" cy="365125"/>
          </a:xfrm>
        </p:spPr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9D2E-9A27-41DB-B4E7-0B475245B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10</a:t>
            </a:fld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121EF-1C2F-473A-9316-B22452F19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716714"/>
            <a:ext cx="7992887" cy="58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4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455E-2612-4B11-929F-D9809E53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What is different  in shopping cart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05FE-ED9C-4126-BEF0-071F11B43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Augļi un dārzeņi</a:t>
            </a:r>
            <a:r>
              <a:rPr lang="en-US" dirty="0"/>
              <a:t> </a:t>
            </a:r>
            <a:r>
              <a:rPr lang="lv-LV" dirty="0"/>
              <a:t>- svaigi, saldēti, konservēti – visbiežāk minēti visās valstīs kā produkti, ko ĀS laikā iegādājas biežāk</a:t>
            </a:r>
          </a:p>
          <a:p>
            <a:r>
              <a:rPr lang="lv-LV" dirty="0"/>
              <a:t>Foods with longer shelf-life ( dry products, UHT milk, canned food) Ilgi glabājami produkti – UHT piens, konservēti produkti un  «sausie» produkti</a:t>
            </a:r>
          </a:p>
          <a:p>
            <a:pPr lvl="1"/>
            <a:r>
              <a:rPr lang="lv-LV" dirty="0"/>
              <a:t>Comparing to previous consumption surveys, canned food was used very rarely (around 20g of canned vegetables a day) </a:t>
            </a:r>
          </a:p>
          <a:p>
            <a:pPr lvl="1"/>
            <a:r>
              <a:rPr lang="lv-LV" dirty="0"/>
              <a:t>Comfort food – sweet and salty</a:t>
            </a:r>
            <a:endParaRPr lang="en-US" dirty="0"/>
          </a:p>
          <a:p>
            <a:r>
              <a:rPr lang="lv-LV" dirty="0"/>
              <a:t>Alcochol</a:t>
            </a:r>
          </a:p>
          <a:p>
            <a:endParaRPr lang="lv-LV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C3D9-A9BA-456F-AB94-5F90B8F650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E9F09-41E0-4D75-B790-5B21D156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799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131E-E107-4746-8977-38719BE9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Food supplements – part of the diet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A463-996F-4597-BF6E-A81B8709D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often mentioned</a:t>
            </a:r>
          </a:p>
          <a:p>
            <a:pPr lvl="1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 C</a:t>
            </a:r>
          </a:p>
          <a:p>
            <a:pPr lvl="1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 D</a:t>
            </a:r>
          </a:p>
          <a:p>
            <a:pPr lvl="1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Multivitamins</a:t>
            </a:r>
          </a:p>
          <a:p>
            <a:pPr lvl="1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 oil</a:t>
            </a:r>
          </a:p>
          <a:p>
            <a:pPr lvl="1"/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Unusual food supplements</a:t>
            </a:r>
          </a:p>
          <a:p>
            <a:pPr marL="457200" lvl="1" indent="0">
              <a:buNone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powder of </a:t>
            </a:r>
            <a:r>
              <a:rPr lang="en-US" dirty="0"/>
              <a:t>birch bark, </a:t>
            </a:r>
            <a:endParaRPr lang="lv-LV" dirty="0"/>
          </a:p>
          <a:p>
            <a:pPr marL="457200" lvl="1" indent="0">
              <a:buNone/>
            </a:pPr>
            <a:r>
              <a:rPr lang="en-US" dirty="0"/>
              <a:t>chaga mushroom powder,</a:t>
            </a:r>
            <a:endParaRPr lang="lv-LV" dirty="0"/>
          </a:p>
          <a:p>
            <a:pPr marL="457200" lvl="1" indent="0">
              <a:buNone/>
            </a:pPr>
            <a:r>
              <a:rPr lang="en-US" dirty="0"/>
              <a:t> a beaver castoreum supplement, </a:t>
            </a:r>
            <a:endParaRPr lang="lv-LV" dirty="0"/>
          </a:p>
          <a:p>
            <a:pPr marL="457200" lvl="1" indent="0">
              <a:buNone/>
            </a:pPr>
            <a:r>
              <a:rPr lang="lv-LV" dirty="0"/>
              <a:t>Supplements </a:t>
            </a:r>
            <a:r>
              <a:rPr lang="en-US" dirty="0"/>
              <a:t>for erectile disfunction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04E9A-9C11-49D4-9465-2321E74E08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05EBE-10FC-4BAC-ABD3-6F922A912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9339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CDB4-9AFF-4FCE-BFA2-97881C0E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6525"/>
            <a:ext cx="8915400" cy="778098"/>
          </a:xfrm>
        </p:spPr>
        <p:txBody>
          <a:bodyPr/>
          <a:lstStyle/>
          <a:p>
            <a:r>
              <a:rPr lang="lv-LV" dirty="0"/>
              <a:t>Changes in Food waste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D72E-174D-4F05-971E-BAB6BC7528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A832E-2CF9-461E-A097-A5A158332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13</a:t>
            </a:fld>
            <a:endParaRPr lang="lv-LV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CA67F52-837E-4CB6-B6FB-868A77885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88850"/>
              </p:ext>
            </p:extLst>
          </p:nvPr>
        </p:nvGraphicFramePr>
        <p:xfrm>
          <a:off x="495300" y="1365568"/>
          <a:ext cx="9066211" cy="4511703"/>
        </p:xfrm>
        <a:graphic>
          <a:graphicData uri="http://schemas.openxmlformats.org/drawingml/2006/table">
            <a:tbl>
              <a:tblPr/>
              <a:tblGrid>
                <a:gridCol w="2266551">
                  <a:extLst>
                    <a:ext uri="{9D8B030D-6E8A-4147-A177-3AD203B41FA5}">
                      <a16:colId xmlns:a16="http://schemas.microsoft.com/office/drawing/2014/main" val="311643664"/>
                    </a:ext>
                  </a:extLst>
                </a:gridCol>
                <a:gridCol w="1359932">
                  <a:extLst>
                    <a:ext uri="{9D8B030D-6E8A-4147-A177-3AD203B41FA5}">
                      <a16:colId xmlns:a16="http://schemas.microsoft.com/office/drawing/2014/main" val="2799444111"/>
                    </a:ext>
                  </a:extLst>
                </a:gridCol>
                <a:gridCol w="1359932">
                  <a:extLst>
                    <a:ext uri="{9D8B030D-6E8A-4147-A177-3AD203B41FA5}">
                      <a16:colId xmlns:a16="http://schemas.microsoft.com/office/drawing/2014/main" val="2566540525"/>
                    </a:ext>
                  </a:extLst>
                </a:gridCol>
                <a:gridCol w="1359932">
                  <a:extLst>
                    <a:ext uri="{9D8B030D-6E8A-4147-A177-3AD203B41FA5}">
                      <a16:colId xmlns:a16="http://schemas.microsoft.com/office/drawing/2014/main" val="3219324069"/>
                    </a:ext>
                  </a:extLst>
                </a:gridCol>
                <a:gridCol w="1359932">
                  <a:extLst>
                    <a:ext uri="{9D8B030D-6E8A-4147-A177-3AD203B41FA5}">
                      <a16:colId xmlns:a16="http://schemas.microsoft.com/office/drawing/2014/main" val="876740814"/>
                    </a:ext>
                  </a:extLst>
                </a:gridCol>
                <a:gridCol w="1359932">
                  <a:extLst>
                    <a:ext uri="{9D8B030D-6E8A-4147-A177-3AD203B41FA5}">
                      <a16:colId xmlns:a16="http://schemas.microsoft.com/office/drawing/2014/main" val="1186124007"/>
                    </a:ext>
                  </a:extLst>
                </a:gridCol>
              </a:tblGrid>
              <a:tr h="370229">
                <a:tc>
                  <a:txBody>
                    <a:bodyPr/>
                    <a:lstStyle/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44453"/>
                  </a:ext>
                </a:extLst>
              </a:tr>
              <a:tr h="881165">
                <a:tc>
                  <a:txBody>
                    <a:bodyPr/>
                    <a:lstStyle/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ICELAND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ESTONIA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LATVIA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LITHUANIA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658286"/>
                  </a:ext>
                </a:extLst>
              </a:tr>
              <a:tr h="616815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Increased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8.60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21.50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8.60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4.10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8.40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50617"/>
                  </a:ext>
                </a:extLst>
              </a:tr>
              <a:tr h="616815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Decreased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17.40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11.50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24.10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29.90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23.60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572297"/>
                  </a:ext>
                </a:extLst>
              </a:tr>
              <a:tr h="1145514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Remained unchanged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52.50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56.60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58.50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57.80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57.00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545036"/>
                  </a:ext>
                </a:extLst>
              </a:tr>
              <a:tr h="881165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I did not keep track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21.50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10.40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4.70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7.90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9.60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46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2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B12A-CB90-4ED2-8E3C-4E482D7D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New 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AD65-A40E-4480-B725-A8C63E39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Shopping less often</a:t>
            </a:r>
          </a:p>
          <a:p>
            <a:pPr lvl="1"/>
            <a:r>
              <a:rPr lang="lv-LV" dirty="0"/>
              <a:t>Planning of meals, cooking at home</a:t>
            </a:r>
          </a:p>
          <a:p>
            <a:pPr lvl="1"/>
            <a:r>
              <a:rPr lang="lv-LV" dirty="0"/>
              <a:t>To have a routine</a:t>
            </a:r>
          </a:p>
          <a:p>
            <a:pPr lvl="1"/>
            <a:r>
              <a:rPr lang="lv-LV" dirty="0"/>
              <a:t>More physical activities</a:t>
            </a:r>
          </a:p>
          <a:p>
            <a:pPr marL="457200" lvl="1" indent="0">
              <a:buNone/>
            </a:pPr>
            <a:endParaRPr lang="lv-LV" dirty="0"/>
          </a:p>
          <a:p>
            <a:pPr marL="457200" lvl="1" indent="0">
              <a:buNone/>
            </a:pPr>
            <a:r>
              <a:rPr lang="lv-LV" dirty="0"/>
              <a:t>Suggestion to food producers</a:t>
            </a:r>
          </a:p>
          <a:p>
            <a:pPr lvl="1"/>
            <a:r>
              <a:rPr lang="lv-LV" dirty="0"/>
              <a:t>Less packaging</a:t>
            </a:r>
          </a:p>
          <a:p>
            <a:pPr lvl="1"/>
            <a:r>
              <a:rPr lang="lv-LV" dirty="0"/>
              <a:t>Less sugar</a:t>
            </a:r>
          </a:p>
          <a:p>
            <a:pPr lvl="1"/>
            <a:r>
              <a:rPr lang="lv-LV" dirty="0"/>
              <a:t>More healthy choices</a:t>
            </a:r>
          </a:p>
          <a:p>
            <a:pPr lvl="1"/>
            <a:r>
              <a:rPr lang="lv-LV" dirty="0"/>
              <a:t>More local</a:t>
            </a:r>
          </a:p>
          <a:p>
            <a:pPr lvl="1"/>
            <a:r>
              <a:rPr lang="lv-LV" dirty="0"/>
              <a:t>More vegan choices</a:t>
            </a:r>
          </a:p>
          <a:p>
            <a:pPr lvl="1"/>
            <a:r>
              <a:rPr lang="lv-LV" dirty="0"/>
              <a:t>More fresh fruits and veggetables</a:t>
            </a:r>
          </a:p>
          <a:p>
            <a:pPr lvl="1"/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30571-BA27-4B0C-BCDD-1872D575E8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88245-151B-4AFA-9A47-57767023C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9288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7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0D23-F603-4D58-9488-C68FF704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+mj-lt"/>
              </a:rPr>
              <a:t>Covid-19 and food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8F5D-3F7F-416F-870E-278B4BD7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State of emergency and it’s affect on food consumption</a:t>
            </a:r>
          </a:p>
          <a:p>
            <a:pPr lvl="1"/>
            <a:r>
              <a:rPr lang="lv-LV" dirty="0"/>
              <a:t>Changes in food purchasing</a:t>
            </a:r>
          </a:p>
          <a:p>
            <a:pPr lvl="1"/>
            <a:r>
              <a:rPr lang="lv-LV" dirty="0"/>
              <a:t>Home becomes an office</a:t>
            </a:r>
          </a:p>
          <a:p>
            <a:pPr lvl="1"/>
            <a:r>
              <a:rPr lang="lv-LV" dirty="0"/>
              <a:t>Availability to eat in restaurants</a:t>
            </a:r>
          </a:p>
          <a:p>
            <a:pPr lvl="1"/>
            <a:r>
              <a:rPr lang="lv-LV" dirty="0"/>
              <a:t>Stress related to shopping and cooking</a:t>
            </a:r>
          </a:p>
          <a:p>
            <a:pPr lvl="1"/>
            <a:r>
              <a:rPr lang="lv-LV" dirty="0"/>
              <a:t>Proper food handling and storage</a:t>
            </a:r>
          </a:p>
          <a:p>
            <a:pPr marL="457200" lvl="1" indent="0">
              <a:buNone/>
            </a:pPr>
            <a:endParaRPr lang="lv-LV" dirty="0"/>
          </a:p>
          <a:p>
            <a:pPr marL="457200" lvl="1" indent="0">
              <a:buNone/>
            </a:pPr>
            <a:endParaRPr lang="lv-LV" dirty="0"/>
          </a:p>
          <a:p>
            <a:pPr lvl="1"/>
            <a:endParaRPr lang="lv-LV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A0D0B-5CAB-4243-8341-85D236B410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41924-E6F3-4D81-9274-4318BBC4A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2</a:t>
            </a:fld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78057-0D10-46FF-81AB-39B1E32A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3707573"/>
            <a:ext cx="4313684" cy="2875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D2A-E37A-42D7-82C5-F7152DCFA843}"/>
              </a:ext>
            </a:extLst>
          </p:cNvPr>
          <p:cNvSpPr txBox="1"/>
          <p:nvPr/>
        </p:nvSpPr>
        <p:spPr>
          <a:xfrm>
            <a:off x="322197" y="589258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Attēls: https://www.nytimes.com/2020/03/13/nyregion/coronavirus-panic-buying.html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548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E579-22A1-4527-9DA3-37C1789A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+mj-lt"/>
              </a:rPr>
              <a:t>Need for data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2D3D-A459-41A9-AA62-B801E134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68761"/>
            <a:ext cx="8915400" cy="3888431"/>
          </a:xfrm>
        </p:spPr>
        <p:txBody>
          <a:bodyPr/>
          <a:lstStyle/>
          <a:p>
            <a:r>
              <a:rPr lang="lv-LV" dirty="0"/>
              <a:t>Support from </a:t>
            </a:r>
            <a:r>
              <a:rPr lang="en-US" dirty="0"/>
              <a:t>Nordic Council of Ministers' Office in Latvia</a:t>
            </a:r>
            <a:endParaRPr lang="lv-LV" dirty="0"/>
          </a:p>
          <a:p>
            <a:r>
              <a:rPr lang="lv-LV" dirty="0"/>
              <a:t>Collaboration with:</a:t>
            </a:r>
          </a:p>
          <a:p>
            <a:pPr lvl="1"/>
            <a:r>
              <a:rPr lang="en-US" sz="2400" dirty="0"/>
              <a:t>Lithuanian Food Exporters Association  (</a:t>
            </a:r>
            <a:r>
              <a:rPr lang="en-US" sz="2400" dirty="0" err="1"/>
              <a:t>LitMEA</a:t>
            </a:r>
            <a:r>
              <a:rPr lang="en-US" sz="2400" dirty="0"/>
              <a:t>)</a:t>
            </a:r>
            <a:r>
              <a:rPr lang="lv-LV" sz="2400" dirty="0"/>
              <a:t> – </a:t>
            </a:r>
            <a:r>
              <a:rPr lang="lt-LT" sz="2400" dirty="0"/>
              <a:t>Laura Uturytė</a:t>
            </a:r>
          </a:p>
          <a:p>
            <a:pPr lvl="1"/>
            <a:r>
              <a:rPr lang="en-US" sz="2400" dirty="0"/>
              <a:t>Center of Food and Fermentation Technologies (TFTAK)</a:t>
            </a:r>
            <a:r>
              <a:rPr lang="lv-LV" sz="2400" dirty="0"/>
              <a:t> Estonia - Kätrin Karu</a:t>
            </a:r>
          </a:p>
          <a:p>
            <a:pPr lvl="1"/>
            <a:r>
              <a:rPr lang="lv-LV" sz="2400" dirty="0"/>
              <a:t>Matis, Iceland – Justine Vanhalst, Aðalheiður Ólafsdóttir</a:t>
            </a:r>
          </a:p>
          <a:p>
            <a:pPr lvl="1"/>
            <a:endParaRPr lang="lv-LV" sz="2400" dirty="0"/>
          </a:p>
          <a:p>
            <a:pPr marL="457200" lvl="1" indent="0">
              <a:buNone/>
            </a:pPr>
            <a:endParaRPr lang="lt-LT" sz="2400" dirty="0"/>
          </a:p>
          <a:p>
            <a:pPr lvl="1"/>
            <a:endParaRPr lang="lt-LT" dirty="0"/>
          </a:p>
          <a:p>
            <a:pPr lvl="1"/>
            <a:endParaRPr lang="lt-LT" dirty="0"/>
          </a:p>
          <a:p>
            <a:pPr marL="457200" lvl="1" indent="0">
              <a:buNone/>
            </a:pP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C2D5-142C-4DB8-9FEA-A380ED039F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ADC02-CA73-47BD-9F2B-CB182448F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7878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C7B-A71C-42FD-9C2C-1CF5613B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Calibri (Headings)"/>
              </a:rPr>
              <a:t>Survey time frame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09FB0-6365-4D2B-BAB6-BA720A99C8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7D91E-1680-4EC5-A1CC-18EB9491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4</a:t>
            </a:fld>
            <a:endParaRPr lang="lv-LV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2BDA3D-3A5C-4F10-B273-84D41B92F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737166"/>
              </p:ext>
            </p:extLst>
          </p:nvPr>
        </p:nvGraphicFramePr>
        <p:xfrm>
          <a:off x="309563" y="1916832"/>
          <a:ext cx="8915400" cy="2694855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92201807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29125383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287809220"/>
                    </a:ext>
                  </a:extLst>
                </a:gridCol>
              </a:tblGrid>
              <a:tr h="538971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Country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Started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Finished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105333"/>
                  </a:ext>
                </a:extLst>
              </a:tr>
              <a:tr h="538971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Latvia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04.05.2020.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26.06.2020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42601"/>
                  </a:ext>
                </a:extLst>
              </a:tr>
              <a:tr h="538971"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Estonia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05.06.2020.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19.07.2020.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44956"/>
                  </a:ext>
                </a:extLst>
              </a:tr>
              <a:tr h="538971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Lithuania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22.06.2020.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07.07.2020.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7068"/>
                  </a:ext>
                </a:extLst>
              </a:tr>
              <a:tr h="538971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Iceland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06.07.2020.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26.08.2020.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39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49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1B34-23DF-48C8-AFC0-D57CB02D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CCA3-5CF8-4168-B4B1-61D70E89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  <a:p>
            <a:r>
              <a:rPr lang="lv-LV" dirty="0"/>
              <a:t>Online questionnaire consisting from 5 parts</a:t>
            </a:r>
          </a:p>
          <a:p>
            <a:pPr lvl="1"/>
            <a:r>
              <a:rPr lang="lv-LV" dirty="0"/>
              <a:t>	shopping</a:t>
            </a:r>
          </a:p>
          <a:p>
            <a:pPr lvl="1"/>
            <a:r>
              <a:rPr lang="lv-LV" dirty="0"/>
              <a:t>	eating behaviour</a:t>
            </a:r>
          </a:p>
          <a:p>
            <a:pPr lvl="1"/>
            <a:r>
              <a:rPr lang="lv-LV" dirty="0"/>
              <a:t>	changes in food consumption</a:t>
            </a:r>
          </a:p>
          <a:p>
            <a:pPr lvl="1"/>
            <a:r>
              <a:rPr lang="lv-LV" dirty="0"/>
              <a:t>	physical activity</a:t>
            </a:r>
          </a:p>
          <a:p>
            <a:pPr lvl="1"/>
            <a:r>
              <a:rPr lang="lv-LV" dirty="0"/>
              <a:t>	socio-dempgraphic situation</a:t>
            </a:r>
          </a:p>
          <a:p>
            <a:pPr lvl="1"/>
            <a:r>
              <a:rPr lang="lv-LV" dirty="0"/>
              <a:t>Overall 38-50 q</a:t>
            </a:r>
          </a:p>
          <a:p>
            <a:pPr marL="457200" lvl="1" indent="0">
              <a:buNone/>
            </a:pPr>
            <a:endParaRPr lang="lv-LV" dirty="0"/>
          </a:p>
          <a:p>
            <a:r>
              <a:rPr lang="lv-LV" dirty="0"/>
              <a:t>Distributed through social media accounts of partners and local partner’ institutions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FC5C2-03A2-4970-9680-771D17802E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29D28-1062-4FFB-B7A8-99CB9BDA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922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F273-AA2B-435E-B4DB-E6B92C3A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Calibri (Headings)"/>
              </a:rPr>
              <a:t>Dalībnieku skaits un atsaucība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EC22026-9607-4791-85C6-22E6F2151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89337"/>
              </p:ext>
            </p:extLst>
          </p:nvPr>
        </p:nvGraphicFramePr>
        <p:xfrm>
          <a:off x="495300" y="3400494"/>
          <a:ext cx="9107732" cy="246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33">
                  <a:extLst>
                    <a:ext uri="{9D8B030D-6E8A-4147-A177-3AD203B41FA5}">
                      <a16:colId xmlns:a16="http://schemas.microsoft.com/office/drawing/2014/main" val="73861591"/>
                    </a:ext>
                  </a:extLst>
                </a:gridCol>
                <a:gridCol w="2276933">
                  <a:extLst>
                    <a:ext uri="{9D8B030D-6E8A-4147-A177-3AD203B41FA5}">
                      <a16:colId xmlns:a16="http://schemas.microsoft.com/office/drawing/2014/main" val="596771936"/>
                    </a:ext>
                  </a:extLst>
                </a:gridCol>
                <a:gridCol w="2276933">
                  <a:extLst>
                    <a:ext uri="{9D8B030D-6E8A-4147-A177-3AD203B41FA5}">
                      <a16:colId xmlns:a16="http://schemas.microsoft.com/office/drawing/2014/main" val="885805388"/>
                    </a:ext>
                  </a:extLst>
                </a:gridCol>
                <a:gridCol w="2276933">
                  <a:extLst>
                    <a:ext uri="{9D8B030D-6E8A-4147-A177-3AD203B41FA5}">
                      <a16:colId xmlns:a16="http://schemas.microsoft.com/office/drawing/2014/main" val="1912193091"/>
                    </a:ext>
                  </a:extLst>
                </a:gridCol>
              </a:tblGrid>
              <a:tr h="821439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Latvia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Lithuania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Estonia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Iceland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48005"/>
                  </a:ext>
                </a:extLst>
              </a:tr>
              <a:tr h="821439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907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940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280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540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00929"/>
                  </a:ext>
                </a:extLst>
              </a:tr>
              <a:tr h="821439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34%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11%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20%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3831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CCC8-2698-4449-874F-EAEF50B3B5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0B0BE-AF6B-456D-99C5-C80B8B345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6</a:t>
            </a:fld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49B9F-6F56-4C37-A07C-924B1A0CD36E}"/>
              </a:ext>
            </a:extLst>
          </p:cNvPr>
          <p:cNvSpPr txBox="1"/>
          <p:nvPr/>
        </p:nvSpPr>
        <p:spPr>
          <a:xfrm>
            <a:off x="332642" y="1052736"/>
            <a:ext cx="9433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data cleaning and combining, there were 2,667 valid answers</a:t>
            </a:r>
            <a:endParaRPr lang="lv-LV" sz="2400" dirty="0"/>
          </a:p>
          <a:p>
            <a:endParaRPr lang="lv-LV" sz="2400" dirty="0"/>
          </a:p>
          <a:p>
            <a:r>
              <a:rPr lang="en-US" sz="2400" dirty="0"/>
              <a:t>The different sample sizes are taken into account when analyzing the data in the next steps.</a:t>
            </a:r>
          </a:p>
        </p:txBody>
      </p:sp>
    </p:spTree>
    <p:extLst>
      <p:ext uri="{BB962C8B-B14F-4D97-AF65-F5344CB8AC3E}">
        <p14:creationId xmlns:p14="http://schemas.microsoft.com/office/powerpoint/2010/main" val="199288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6269-3DD4-46A6-AF50-4FB0E708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9570268" cy="778098"/>
          </a:xfrm>
        </p:spPr>
        <p:txBody>
          <a:bodyPr/>
          <a:lstStyle/>
          <a:p>
            <a:r>
              <a:rPr lang="en-US" b="1" i="0" dirty="0">
                <a:solidFill>
                  <a:srgbClr val="454547"/>
                </a:solidFill>
                <a:effectLst/>
                <a:latin typeface="markot"/>
              </a:rPr>
              <a:t>Distribution of valid answers according to age (%)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C78EF-24FD-4AFE-83BA-BC6EF3812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3D63-4D3B-4DB2-8839-1DC648448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7</a:t>
            </a:fld>
            <a:endParaRPr lang="lv-LV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98AC350-5D6E-4D04-9CF6-2EB7B8FD8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16266"/>
              </p:ext>
            </p:extLst>
          </p:nvPr>
        </p:nvGraphicFramePr>
        <p:xfrm>
          <a:off x="495300" y="1628800"/>
          <a:ext cx="9282234" cy="3528392"/>
        </p:xfrm>
        <a:graphic>
          <a:graphicData uri="http://schemas.openxmlformats.org/drawingml/2006/table">
            <a:tbl>
              <a:tblPr/>
              <a:tblGrid>
                <a:gridCol w="1547039">
                  <a:extLst>
                    <a:ext uri="{9D8B030D-6E8A-4147-A177-3AD203B41FA5}">
                      <a16:colId xmlns:a16="http://schemas.microsoft.com/office/drawing/2014/main" val="3402649847"/>
                    </a:ext>
                  </a:extLst>
                </a:gridCol>
                <a:gridCol w="1547039">
                  <a:extLst>
                    <a:ext uri="{9D8B030D-6E8A-4147-A177-3AD203B41FA5}">
                      <a16:colId xmlns:a16="http://schemas.microsoft.com/office/drawing/2014/main" val="1544226770"/>
                    </a:ext>
                  </a:extLst>
                </a:gridCol>
                <a:gridCol w="1547039">
                  <a:extLst>
                    <a:ext uri="{9D8B030D-6E8A-4147-A177-3AD203B41FA5}">
                      <a16:colId xmlns:a16="http://schemas.microsoft.com/office/drawing/2014/main" val="3617277161"/>
                    </a:ext>
                  </a:extLst>
                </a:gridCol>
                <a:gridCol w="1547039">
                  <a:extLst>
                    <a:ext uri="{9D8B030D-6E8A-4147-A177-3AD203B41FA5}">
                      <a16:colId xmlns:a16="http://schemas.microsoft.com/office/drawing/2014/main" val="1431802520"/>
                    </a:ext>
                  </a:extLst>
                </a:gridCol>
                <a:gridCol w="1547039">
                  <a:extLst>
                    <a:ext uri="{9D8B030D-6E8A-4147-A177-3AD203B41FA5}">
                      <a16:colId xmlns:a16="http://schemas.microsoft.com/office/drawing/2014/main" val="2301668385"/>
                    </a:ext>
                  </a:extLst>
                </a:gridCol>
                <a:gridCol w="1547039">
                  <a:extLst>
                    <a:ext uri="{9D8B030D-6E8A-4147-A177-3AD203B41FA5}">
                      <a16:colId xmlns:a16="http://schemas.microsoft.com/office/drawing/2014/main" val="382991641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AGE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ICELAND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ESTONIA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LATVIA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LITHUANIA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392416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18–25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11.3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8.8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11.5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57.1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28.0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0366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26–35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19.6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33.5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36.7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29.8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30.4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034097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36–45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21.7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29.7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28.1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19.9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9095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46–55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16.5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16.1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12.0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39008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56–65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19.3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9.3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6.9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58545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66+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8.2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4391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100.0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100.0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100.0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100.0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100.0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8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98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37B4-CDA0-47CC-A176-1CA75C8E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+mj-lt"/>
              </a:rPr>
              <a:t>Changes in cooking at home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52830-1D2A-47F5-9FE5-D175128E7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8</a:t>
            </a:fld>
            <a:endParaRPr lang="lv-LV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CEDF8-71FC-4DE8-9489-7FFDB0BF1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4AE55A-E127-4BE3-9D02-B85138DF3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893262"/>
            <a:ext cx="7848872" cy="57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2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7FF1-2C32-4D09-9A55-AB8B7C55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Ēdiena pasūtīšana/ēdiena līdzņemšana (takeout/delivery meals)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1E017D-071D-4357-B8E0-1A48DA578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34778"/>
              </p:ext>
            </p:extLst>
          </p:nvPr>
        </p:nvGraphicFramePr>
        <p:xfrm>
          <a:off x="200472" y="1412776"/>
          <a:ext cx="9505056" cy="4468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251">
                  <a:extLst>
                    <a:ext uri="{9D8B030D-6E8A-4147-A177-3AD203B41FA5}">
                      <a16:colId xmlns:a16="http://schemas.microsoft.com/office/drawing/2014/main" val="3476748405"/>
                    </a:ext>
                  </a:extLst>
                </a:gridCol>
                <a:gridCol w="167764">
                  <a:extLst>
                    <a:ext uri="{9D8B030D-6E8A-4147-A177-3AD203B41FA5}">
                      <a16:colId xmlns:a16="http://schemas.microsoft.com/office/drawing/2014/main" val="2517766921"/>
                    </a:ext>
                  </a:extLst>
                </a:gridCol>
                <a:gridCol w="761288">
                  <a:extLst>
                    <a:ext uri="{9D8B030D-6E8A-4147-A177-3AD203B41FA5}">
                      <a16:colId xmlns:a16="http://schemas.microsoft.com/office/drawing/2014/main" val="2107008742"/>
                    </a:ext>
                  </a:extLst>
                </a:gridCol>
                <a:gridCol w="781322">
                  <a:extLst>
                    <a:ext uri="{9D8B030D-6E8A-4147-A177-3AD203B41FA5}">
                      <a16:colId xmlns:a16="http://schemas.microsoft.com/office/drawing/2014/main" val="3384787944"/>
                    </a:ext>
                  </a:extLst>
                </a:gridCol>
                <a:gridCol w="949791">
                  <a:extLst>
                    <a:ext uri="{9D8B030D-6E8A-4147-A177-3AD203B41FA5}">
                      <a16:colId xmlns:a16="http://schemas.microsoft.com/office/drawing/2014/main" val="3451076039"/>
                    </a:ext>
                  </a:extLst>
                </a:gridCol>
                <a:gridCol w="936122">
                  <a:extLst>
                    <a:ext uri="{9D8B030D-6E8A-4147-A177-3AD203B41FA5}">
                      <a16:colId xmlns:a16="http://schemas.microsoft.com/office/drawing/2014/main" val="3010999962"/>
                    </a:ext>
                  </a:extLst>
                </a:gridCol>
                <a:gridCol w="727592">
                  <a:extLst>
                    <a:ext uri="{9D8B030D-6E8A-4147-A177-3AD203B41FA5}">
                      <a16:colId xmlns:a16="http://schemas.microsoft.com/office/drawing/2014/main" val="2991873960"/>
                    </a:ext>
                  </a:extLst>
                </a:gridCol>
                <a:gridCol w="1025370">
                  <a:extLst>
                    <a:ext uri="{9D8B030D-6E8A-4147-A177-3AD203B41FA5}">
                      <a16:colId xmlns:a16="http://schemas.microsoft.com/office/drawing/2014/main" val="4156192060"/>
                    </a:ext>
                  </a:extLst>
                </a:gridCol>
                <a:gridCol w="727592">
                  <a:extLst>
                    <a:ext uri="{9D8B030D-6E8A-4147-A177-3AD203B41FA5}">
                      <a16:colId xmlns:a16="http://schemas.microsoft.com/office/drawing/2014/main" val="1131030542"/>
                    </a:ext>
                  </a:extLst>
                </a:gridCol>
                <a:gridCol w="781322">
                  <a:extLst>
                    <a:ext uri="{9D8B030D-6E8A-4147-A177-3AD203B41FA5}">
                      <a16:colId xmlns:a16="http://schemas.microsoft.com/office/drawing/2014/main" val="4005444607"/>
                    </a:ext>
                  </a:extLst>
                </a:gridCol>
                <a:gridCol w="811372">
                  <a:extLst>
                    <a:ext uri="{9D8B030D-6E8A-4147-A177-3AD203B41FA5}">
                      <a16:colId xmlns:a16="http://schemas.microsoft.com/office/drawing/2014/main" val="4134248999"/>
                    </a:ext>
                  </a:extLst>
                </a:gridCol>
                <a:gridCol w="751270">
                  <a:extLst>
                    <a:ext uri="{9D8B030D-6E8A-4147-A177-3AD203B41FA5}">
                      <a16:colId xmlns:a16="http://schemas.microsoft.com/office/drawing/2014/main" val="3692237695"/>
                    </a:ext>
                  </a:extLst>
                </a:gridCol>
              </a:tblGrid>
              <a:tr h="850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cap="all" dirty="0">
                          <a:effectLst/>
                        </a:rPr>
                        <a:t>is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cap="all" dirty="0" err="1">
                          <a:effectLst/>
                        </a:rPr>
                        <a:t>ee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cap="all" dirty="0">
                          <a:effectLst/>
                        </a:rPr>
                        <a:t>lv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cap="all" dirty="0" err="1">
                          <a:effectLst/>
                        </a:rPr>
                        <a:t>lt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cap="all" dirty="0">
                          <a:effectLst/>
                        </a:rPr>
                        <a:t>Kopā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987116"/>
                  </a:ext>
                </a:extLst>
              </a:tr>
              <a:tr h="5892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Pirms ĀS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ĀS laikā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Pirms ĀS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ĀS laikā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Pirms ĀS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ĀS laikā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Pirms ĀS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ĀS laikā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Pirms ĀS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ĀS laikā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934309"/>
                  </a:ext>
                </a:extLst>
              </a:tr>
              <a:tr h="11224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cap="all" dirty="0">
                          <a:effectLst/>
                        </a:rPr>
                        <a:t>Vismaz reizi nedēļā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23.4%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16.1%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33718"/>
                  </a:ext>
                </a:extLst>
              </a:tr>
              <a:tr h="1209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cap="all" dirty="0">
                          <a:effectLst/>
                        </a:rPr>
                        <a:t>Mazāk kā reizi nedēļā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42.1%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35.4%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16674"/>
                  </a:ext>
                </a:extLst>
              </a:tr>
              <a:tr h="696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cap="all" dirty="0">
                          <a:effectLst/>
                        </a:rPr>
                        <a:t>Nekad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54.6%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53.2%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51.5%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70374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668A-82BB-43D3-984F-7644836EAB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7913C-F704-4B2F-B4AB-A21086FD048E}" type="datetime1">
              <a:rPr lang="lv-LV" smtClean="0"/>
              <a:t>12.10.2021</a:t>
            </a:fld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FCB93-3167-43B6-8C2E-3F37E7FB9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65DBD3-65C1-409C-9CB6-61B0246E811C}" type="slidenum">
              <a:rPr lang="lv-LV" smtClean="0"/>
              <a:pPr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85274291"/>
      </p:ext>
    </p:extLst>
  </p:cSld>
  <p:clrMapOvr>
    <a:masterClrMapping/>
  </p:clrMapOvr>
</p:sld>
</file>

<file path=ppt/theme/theme1.xml><?xml version="1.0" encoding="utf-8"?>
<a:theme xmlns:a="http://schemas.openxmlformats.org/drawingml/2006/main" name="BIOR prezentacija">
  <a:themeElements>
    <a:clrScheme name="BIOR">
      <a:dk1>
        <a:srgbClr val="006265"/>
      </a:dk1>
      <a:lt1>
        <a:sysClr val="window" lastClr="FFFFFF"/>
      </a:lt1>
      <a:dk2>
        <a:srgbClr val="006265"/>
      </a:dk2>
      <a:lt2>
        <a:srgbClr val="FFFFFF"/>
      </a:lt2>
      <a:accent1>
        <a:srgbClr val="A1DAD0"/>
      </a:accent1>
      <a:accent2>
        <a:srgbClr val="AC675E"/>
      </a:accent2>
      <a:accent3>
        <a:srgbClr val="72C7E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R prezentacija.potx [Read-Only]" id="{6BB88B4B-D0DA-43AE-98E7-70EA8D917F93}" vid="{D83580AD-B5CA-4B90-B07D-F6BEA84219B7}"/>
    </a:ext>
  </a:ext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BIOR prezentacija</Template>
  <TotalTime>25295</TotalTime>
  <Words>806</Words>
  <Application>Microsoft Office PowerPoint</Application>
  <PresentationFormat>A4 Paper (210x297 mm)</PresentationFormat>
  <Paragraphs>287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(Headings)</vt:lpstr>
      <vt:lpstr>Courier New</vt:lpstr>
      <vt:lpstr>markot</vt:lpstr>
      <vt:lpstr>Myriad Pro</vt:lpstr>
      <vt:lpstr>Myriad Pro Cond</vt:lpstr>
      <vt:lpstr>Times New Roman</vt:lpstr>
      <vt:lpstr>Wingdings</vt:lpstr>
      <vt:lpstr>BIOR prezentacija</vt:lpstr>
      <vt:lpstr>PowerPoint Presentation</vt:lpstr>
      <vt:lpstr>Covid-19 and food</vt:lpstr>
      <vt:lpstr>Need for data</vt:lpstr>
      <vt:lpstr>Survey time frame</vt:lpstr>
      <vt:lpstr>Methodology</vt:lpstr>
      <vt:lpstr>Dalībnieku skaits un atsaucība</vt:lpstr>
      <vt:lpstr>Distribution of valid answers according to age (%)</vt:lpstr>
      <vt:lpstr>Changes in cooking at home</vt:lpstr>
      <vt:lpstr>Ēdiena pasūtīšana/ēdiena līdzņemšana (takeout/delivery meals)</vt:lpstr>
      <vt:lpstr>Iepirkšanās</vt:lpstr>
      <vt:lpstr>What is different  in shopping cart</vt:lpstr>
      <vt:lpstr>Food supplements – part of the diet</vt:lpstr>
      <vt:lpstr>Changes in Food waste</vt:lpstr>
      <vt:lpstr>New behaviour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Inta Gulbinska</dc:creator>
  <cp:lastModifiedBy>Inese</cp:lastModifiedBy>
  <cp:revision>380</cp:revision>
  <cp:lastPrinted>2020-08-07T06:53:38Z</cp:lastPrinted>
  <dcterms:created xsi:type="dcterms:W3CDTF">2015-01-22T11:04:19Z</dcterms:created>
  <dcterms:modified xsi:type="dcterms:W3CDTF">2021-10-12T09:30:42Z</dcterms:modified>
</cp:coreProperties>
</file>